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sldIdLst>
    <p:sldId id="295" r:id="rId2"/>
    <p:sldId id="306" r:id="rId3"/>
    <p:sldId id="312" r:id="rId4"/>
    <p:sldId id="296" r:id="rId5"/>
    <p:sldId id="315" r:id="rId6"/>
    <p:sldId id="301" r:id="rId7"/>
    <p:sldId id="304" r:id="rId8"/>
    <p:sldId id="319" r:id="rId9"/>
    <p:sldId id="307" r:id="rId10"/>
    <p:sldId id="305" r:id="rId11"/>
    <p:sldId id="302" r:id="rId12"/>
    <p:sldId id="299" r:id="rId13"/>
    <p:sldId id="316" r:id="rId14"/>
    <p:sldId id="317" r:id="rId15"/>
    <p:sldId id="303" r:id="rId16"/>
    <p:sldId id="318" r:id="rId17"/>
    <p:sldId id="313" r:id="rId18"/>
    <p:sldId id="298" r:id="rId19"/>
    <p:sldId id="310" r:id="rId20"/>
    <p:sldId id="311" r:id="rId21"/>
    <p:sldId id="320" r:id="rId22"/>
    <p:sldId id="321" r:id="rId23"/>
    <p:sldId id="314" r:id="rId24"/>
  </p:sldIdLst>
  <p:sldSz cx="9144000" cy="6858000" type="screen4x3"/>
  <p:notesSz cx="6807200" cy="99393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guide id="3" orient="horz" pos="3131">
          <p15:clr>
            <a:srgbClr val="A4A3A4"/>
          </p15:clr>
        </p15:guide>
        <p15:guide id="4" pos="214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99FF"/>
    <a:srgbClr val="FFFF00"/>
    <a:srgbClr val="FF9900"/>
    <a:srgbClr val="F5F5F5"/>
    <a:srgbClr val="F9F9F9"/>
    <a:srgbClr val="F7F7F7"/>
    <a:srgbClr val="F8F8F8"/>
    <a:srgbClr val="FBFBFF"/>
    <a:srgbClr val="FBFBFB"/>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65187" autoAdjust="0"/>
  </p:normalViewPr>
  <p:slideViewPr>
    <p:cSldViewPr>
      <p:cViewPr>
        <p:scale>
          <a:sx n="60" d="100"/>
          <a:sy n="60" d="100"/>
        </p:scale>
        <p:origin x="-1434" y="-72"/>
      </p:cViewPr>
      <p:guideLst>
        <p:guide orient="horz" pos="2160"/>
        <p:guide pos="2880"/>
      </p:guideLst>
    </p:cSldViewPr>
  </p:slideViewPr>
  <p:notesTextViewPr>
    <p:cViewPr>
      <p:scale>
        <a:sx n="1" d="1"/>
        <a:sy n="1" d="1"/>
      </p:scale>
      <p:origin x="0" y="0"/>
    </p:cViewPr>
  </p:notesTextViewPr>
  <p:sorterViewPr>
    <p:cViewPr>
      <p:scale>
        <a:sx n="110" d="100"/>
        <a:sy n="110" d="100"/>
      </p:scale>
      <p:origin x="0" y="0"/>
    </p:cViewPr>
  </p:sorterViewPr>
  <p:notesViewPr>
    <p:cSldViewPr>
      <p:cViewPr>
        <p:scale>
          <a:sx n="120" d="100"/>
          <a:sy n="120" d="100"/>
        </p:scale>
        <p:origin x="-1380" y="1830"/>
      </p:cViewPr>
      <p:guideLst>
        <p:guide orient="horz" pos="2880"/>
        <p:guide orient="horz" pos="3131"/>
        <p:guide pos="2160"/>
        <p:guide pos="214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EE5E5D7-1AF5-4D7D-8537-B4F926C6569C}" type="doc">
      <dgm:prSet loTypeId="urn:microsoft.com/office/officeart/2005/8/layout/arrow2" loCatId="process" qsTypeId="urn:microsoft.com/office/officeart/2005/8/quickstyle/simple1" qsCatId="simple" csTypeId="urn:microsoft.com/office/officeart/2005/8/colors/accent1_2" csCatId="accent1" phldr="1"/>
      <dgm:spPr/>
    </dgm:pt>
    <dgm:pt modelId="{E0D302DA-83BF-47BA-B45D-A17FE52E679D}">
      <dgm:prSet phldrT="[Text]" custT="1"/>
      <dgm:spPr/>
      <dgm:t>
        <a:bodyPr/>
        <a:lstStyle/>
        <a:p>
          <a:r>
            <a:rPr lang="en-AU" sz="2000" b="1" dirty="0" smtClean="0"/>
            <a:t>Explanations</a:t>
          </a:r>
          <a:endParaRPr lang="en-AU" sz="2000" b="1" dirty="0"/>
        </a:p>
      </dgm:t>
    </dgm:pt>
    <dgm:pt modelId="{B4672C5E-1BF7-4326-85E5-37F53CC47AF1}" type="parTrans" cxnId="{F53BA5F5-AE0B-449D-A492-C40154514C14}">
      <dgm:prSet/>
      <dgm:spPr/>
      <dgm:t>
        <a:bodyPr/>
        <a:lstStyle/>
        <a:p>
          <a:endParaRPr lang="en-AU"/>
        </a:p>
      </dgm:t>
    </dgm:pt>
    <dgm:pt modelId="{5518B9EE-499F-4567-B8E8-DE53CB1DF8CE}" type="sibTrans" cxnId="{F53BA5F5-AE0B-449D-A492-C40154514C14}">
      <dgm:prSet/>
      <dgm:spPr/>
      <dgm:t>
        <a:bodyPr/>
        <a:lstStyle/>
        <a:p>
          <a:endParaRPr lang="en-AU"/>
        </a:p>
      </dgm:t>
    </dgm:pt>
    <dgm:pt modelId="{8FD1C035-E795-499C-9737-B34487813EE0}">
      <dgm:prSet phldrT="[Text]" custT="1"/>
      <dgm:spPr/>
      <dgm:t>
        <a:bodyPr/>
        <a:lstStyle/>
        <a:p>
          <a:r>
            <a:rPr lang="en-AU" sz="2000" b="1" dirty="0" smtClean="0"/>
            <a:t>Logical arguments</a:t>
          </a:r>
          <a:endParaRPr lang="en-AU" sz="2000" b="1" dirty="0"/>
        </a:p>
      </dgm:t>
    </dgm:pt>
    <dgm:pt modelId="{9D5E7B7B-D525-4355-B2C2-16C3A6A47635}" type="parTrans" cxnId="{A65564E4-2225-4C1B-8E13-53E7298103CC}">
      <dgm:prSet/>
      <dgm:spPr/>
      <dgm:t>
        <a:bodyPr/>
        <a:lstStyle/>
        <a:p>
          <a:endParaRPr lang="en-AU"/>
        </a:p>
      </dgm:t>
    </dgm:pt>
    <dgm:pt modelId="{21264597-2D22-4E70-96E8-10FF7EB23845}" type="sibTrans" cxnId="{A65564E4-2225-4C1B-8E13-53E7298103CC}">
      <dgm:prSet/>
      <dgm:spPr/>
      <dgm:t>
        <a:bodyPr/>
        <a:lstStyle/>
        <a:p>
          <a:endParaRPr lang="en-AU"/>
        </a:p>
      </dgm:t>
    </dgm:pt>
    <dgm:pt modelId="{BE102918-7C19-4F66-9CE4-D8C56545554A}">
      <dgm:prSet phldrT="[Text]" custT="1"/>
      <dgm:spPr/>
      <dgm:t>
        <a:bodyPr/>
        <a:lstStyle/>
        <a:p>
          <a:r>
            <a:rPr lang="en-AU" sz="2000" b="1" dirty="0" smtClean="0"/>
            <a:t>Evidence</a:t>
          </a:r>
          <a:endParaRPr lang="en-AU" sz="2000" b="1" dirty="0"/>
        </a:p>
      </dgm:t>
    </dgm:pt>
    <dgm:pt modelId="{B045EEC3-3808-4131-96A1-B8E3B882AB3C}" type="parTrans" cxnId="{58ADF611-5A10-48B5-8E9D-B259004E5856}">
      <dgm:prSet/>
      <dgm:spPr/>
      <dgm:t>
        <a:bodyPr/>
        <a:lstStyle/>
        <a:p>
          <a:endParaRPr lang="en-AU"/>
        </a:p>
      </dgm:t>
    </dgm:pt>
    <dgm:pt modelId="{80F0FA81-A78A-4C75-A014-E320894B2843}" type="sibTrans" cxnId="{58ADF611-5A10-48B5-8E9D-B259004E5856}">
      <dgm:prSet/>
      <dgm:spPr/>
      <dgm:t>
        <a:bodyPr/>
        <a:lstStyle/>
        <a:p>
          <a:endParaRPr lang="en-AU"/>
        </a:p>
      </dgm:t>
    </dgm:pt>
    <dgm:pt modelId="{E2751A8D-D845-4DBC-9136-B309FAFC4BF7}">
      <dgm:prSet/>
      <dgm:spPr/>
      <dgm:t>
        <a:bodyPr/>
        <a:lstStyle/>
        <a:p>
          <a:endParaRPr lang="en-AU"/>
        </a:p>
      </dgm:t>
    </dgm:pt>
    <dgm:pt modelId="{31244D49-E370-4536-988C-47892712D2CB}" type="parTrans" cxnId="{08B9D4A3-1553-46F3-899B-6DD3348A9116}">
      <dgm:prSet/>
      <dgm:spPr/>
      <dgm:t>
        <a:bodyPr/>
        <a:lstStyle/>
        <a:p>
          <a:endParaRPr lang="en-AU"/>
        </a:p>
      </dgm:t>
    </dgm:pt>
    <dgm:pt modelId="{2117AEE8-9550-4C22-97B7-0E27CA879505}" type="sibTrans" cxnId="{08B9D4A3-1553-46F3-899B-6DD3348A9116}">
      <dgm:prSet/>
      <dgm:spPr/>
      <dgm:t>
        <a:bodyPr/>
        <a:lstStyle/>
        <a:p>
          <a:endParaRPr lang="en-AU"/>
        </a:p>
      </dgm:t>
    </dgm:pt>
    <dgm:pt modelId="{094C1903-46AB-43C7-A3BF-3A8E561A64B1}" type="pres">
      <dgm:prSet presAssocID="{0EE5E5D7-1AF5-4D7D-8537-B4F926C6569C}" presName="arrowDiagram" presStyleCnt="0">
        <dgm:presLayoutVars>
          <dgm:chMax val="5"/>
          <dgm:dir/>
          <dgm:resizeHandles val="exact"/>
        </dgm:presLayoutVars>
      </dgm:prSet>
      <dgm:spPr/>
    </dgm:pt>
    <dgm:pt modelId="{36A5DBD0-5B32-481E-AA59-BF1AD64B757B}" type="pres">
      <dgm:prSet presAssocID="{0EE5E5D7-1AF5-4D7D-8537-B4F926C6569C}" presName="arrow" presStyleLbl="bgShp" presStyleIdx="0" presStyleCnt="1" custLinFactNeighborX="388" custLinFactNeighborY="861"/>
      <dgm:spPr>
        <a:solidFill>
          <a:srgbClr val="FF9900"/>
        </a:solidFill>
      </dgm:spPr>
    </dgm:pt>
    <dgm:pt modelId="{ABCB46A8-B17A-44B0-A7D3-0BBFA8D712C3}" type="pres">
      <dgm:prSet presAssocID="{0EE5E5D7-1AF5-4D7D-8537-B4F926C6569C}" presName="arrowDiagram4" presStyleCnt="0"/>
      <dgm:spPr/>
    </dgm:pt>
    <dgm:pt modelId="{8FDC184D-5089-4178-9322-5C8802109A5D}" type="pres">
      <dgm:prSet presAssocID="{E0D302DA-83BF-47BA-B45D-A17FE52E679D}" presName="bullet4a" presStyleLbl="node1" presStyleIdx="0" presStyleCnt="4"/>
      <dgm:spPr>
        <a:solidFill>
          <a:srgbClr val="6699FF"/>
        </a:solidFill>
      </dgm:spPr>
    </dgm:pt>
    <dgm:pt modelId="{96816763-BF02-40CA-BE71-F27A9715BF2D}" type="pres">
      <dgm:prSet presAssocID="{E0D302DA-83BF-47BA-B45D-A17FE52E679D}" presName="textBox4a" presStyleLbl="revTx" presStyleIdx="0" presStyleCnt="4" custScaleX="142465" custLinFactNeighborX="22492" custLinFactNeighborY="3232">
        <dgm:presLayoutVars>
          <dgm:bulletEnabled val="1"/>
        </dgm:presLayoutVars>
      </dgm:prSet>
      <dgm:spPr/>
      <dgm:t>
        <a:bodyPr/>
        <a:lstStyle/>
        <a:p>
          <a:endParaRPr lang="en-AU"/>
        </a:p>
      </dgm:t>
    </dgm:pt>
    <dgm:pt modelId="{D5814AC4-3C7E-4EB9-A8BD-7EAC8D9F3B06}" type="pres">
      <dgm:prSet presAssocID="{8FD1C035-E795-499C-9737-B34487813EE0}" presName="bullet4b" presStyleLbl="node1" presStyleIdx="1" presStyleCnt="4"/>
      <dgm:spPr>
        <a:solidFill>
          <a:srgbClr val="6699FF"/>
        </a:solidFill>
      </dgm:spPr>
    </dgm:pt>
    <dgm:pt modelId="{B7C066B6-ABAC-4695-9EDC-1A417967F60B}" type="pres">
      <dgm:prSet presAssocID="{8FD1C035-E795-499C-9737-B34487813EE0}" presName="textBox4b" presStyleLbl="revTx" presStyleIdx="1" presStyleCnt="4" custLinFactNeighborX="-1026" custLinFactNeighborY="5050">
        <dgm:presLayoutVars>
          <dgm:bulletEnabled val="1"/>
        </dgm:presLayoutVars>
      </dgm:prSet>
      <dgm:spPr/>
      <dgm:t>
        <a:bodyPr/>
        <a:lstStyle/>
        <a:p>
          <a:endParaRPr lang="en-AU"/>
        </a:p>
      </dgm:t>
    </dgm:pt>
    <dgm:pt modelId="{592263FE-D811-49E7-B07B-A16D9B83374F}" type="pres">
      <dgm:prSet presAssocID="{BE102918-7C19-4F66-9CE4-D8C56545554A}" presName="bullet4c" presStyleLbl="node1" presStyleIdx="2" presStyleCnt="4"/>
      <dgm:spPr>
        <a:solidFill>
          <a:srgbClr val="6699FF"/>
        </a:solidFill>
      </dgm:spPr>
    </dgm:pt>
    <dgm:pt modelId="{651BC300-531B-4C08-BB55-7B91436F7B8B}" type="pres">
      <dgm:prSet presAssocID="{BE102918-7C19-4F66-9CE4-D8C56545554A}" presName="textBox4c" presStyleLbl="revTx" presStyleIdx="2" presStyleCnt="4" custLinFactNeighborX="-2198" custLinFactNeighborY="6224">
        <dgm:presLayoutVars>
          <dgm:bulletEnabled val="1"/>
        </dgm:presLayoutVars>
      </dgm:prSet>
      <dgm:spPr/>
      <dgm:t>
        <a:bodyPr/>
        <a:lstStyle/>
        <a:p>
          <a:endParaRPr lang="en-AU"/>
        </a:p>
      </dgm:t>
    </dgm:pt>
    <dgm:pt modelId="{6D7ECE7D-424C-418B-BB9D-AE7AEE7640DA}" type="pres">
      <dgm:prSet presAssocID="{E2751A8D-D845-4DBC-9136-B309FAFC4BF7}" presName="bullet4d" presStyleLbl="node1" presStyleIdx="3" presStyleCnt="4"/>
      <dgm:spPr>
        <a:solidFill>
          <a:srgbClr val="6699FF"/>
        </a:solidFill>
      </dgm:spPr>
    </dgm:pt>
    <dgm:pt modelId="{1777CD28-5EB7-4829-A9A2-AE1CCE509820}" type="pres">
      <dgm:prSet presAssocID="{E2751A8D-D845-4DBC-9136-B309FAFC4BF7}" presName="textBox4d" presStyleLbl="revTx" presStyleIdx="3" presStyleCnt="4">
        <dgm:presLayoutVars>
          <dgm:bulletEnabled val="1"/>
        </dgm:presLayoutVars>
      </dgm:prSet>
      <dgm:spPr/>
      <dgm:t>
        <a:bodyPr/>
        <a:lstStyle/>
        <a:p>
          <a:endParaRPr lang="en-AU"/>
        </a:p>
      </dgm:t>
    </dgm:pt>
  </dgm:ptLst>
  <dgm:cxnLst>
    <dgm:cxn modelId="{FFB532E6-4948-4B53-AA02-2B647A59D920}" type="presOf" srcId="{8FD1C035-E795-499C-9737-B34487813EE0}" destId="{B7C066B6-ABAC-4695-9EDC-1A417967F60B}" srcOrd="0" destOrd="0" presId="urn:microsoft.com/office/officeart/2005/8/layout/arrow2"/>
    <dgm:cxn modelId="{36006EA2-FDC5-4D60-8F53-4CC581475B48}" type="presOf" srcId="{0EE5E5D7-1AF5-4D7D-8537-B4F926C6569C}" destId="{094C1903-46AB-43C7-A3BF-3A8E561A64B1}" srcOrd="0" destOrd="0" presId="urn:microsoft.com/office/officeart/2005/8/layout/arrow2"/>
    <dgm:cxn modelId="{08B9D4A3-1553-46F3-899B-6DD3348A9116}" srcId="{0EE5E5D7-1AF5-4D7D-8537-B4F926C6569C}" destId="{E2751A8D-D845-4DBC-9136-B309FAFC4BF7}" srcOrd="3" destOrd="0" parTransId="{31244D49-E370-4536-988C-47892712D2CB}" sibTransId="{2117AEE8-9550-4C22-97B7-0E27CA879505}"/>
    <dgm:cxn modelId="{58ADF611-5A10-48B5-8E9D-B259004E5856}" srcId="{0EE5E5D7-1AF5-4D7D-8537-B4F926C6569C}" destId="{BE102918-7C19-4F66-9CE4-D8C56545554A}" srcOrd="2" destOrd="0" parTransId="{B045EEC3-3808-4131-96A1-B8E3B882AB3C}" sibTransId="{80F0FA81-A78A-4C75-A014-E320894B2843}"/>
    <dgm:cxn modelId="{A65564E4-2225-4C1B-8E13-53E7298103CC}" srcId="{0EE5E5D7-1AF5-4D7D-8537-B4F926C6569C}" destId="{8FD1C035-E795-499C-9737-B34487813EE0}" srcOrd="1" destOrd="0" parTransId="{9D5E7B7B-D525-4355-B2C2-16C3A6A47635}" sibTransId="{21264597-2D22-4E70-96E8-10FF7EB23845}"/>
    <dgm:cxn modelId="{5DA49018-72D6-4FC1-8EB6-53FBFA4A1842}" type="presOf" srcId="{E0D302DA-83BF-47BA-B45D-A17FE52E679D}" destId="{96816763-BF02-40CA-BE71-F27A9715BF2D}" srcOrd="0" destOrd="0" presId="urn:microsoft.com/office/officeart/2005/8/layout/arrow2"/>
    <dgm:cxn modelId="{52E1E957-F948-4A5A-8AC8-2875032B224C}" type="presOf" srcId="{BE102918-7C19-4F66-9CE4-D8C56545554A}" destId="{651BC300-531B-4C08-BB55-7B91436F7B8B}" srcOrd="0" destOrd="0" presId="urn:microsoft.com/office/officeart/2005/8/layout/arrow2"/>
    <dgm:cxn modelId="{90055965-E767-49F8-91EC-C5CC2E0D8D10}" type="presOf" srcId="{E2751A8D-D845-4DBC-9136-B309FAFC4BF7}" destId="{1777CD28-5EB7-4829-A9A2-AE1CCE509820}" srcOrd="0" destOrd="0" presId="urn:microsoft.com/office/officeart/2005/8/layout/arrow2"/>
    <dgm:cxn modelId="{F53BA5F5-AE0B-449D-A492-C40154514C14}" srcId="{0EE5E5D7-1AF5-4D7D-8537-B4F926C6569C}" destId="{E0D302DA-83BF-47BA-B45D-A17FE52E679D}" srcOrd="0" destOrd="0" parTransId="{B4672C5E-1BF7-4326-85E5-37F53CC47AF1}" sibTransId="{5518B9EE-499F-4567-B8E8-DE53CB1DF8CE}"/>
    <dgm:cxn modelId="{6E0EE421-B4B8-4F46-8AE8-5DA3F9CBE572}" type="presParOf" srcId="{094C1903-46AB-43C7-A3BF-3A8E561A64B1}" destId="{36A5DBD0-5B32-481E-AA59-BF1AD64B757B}" srcOrd="0" destOrd="0" presId="urn:microsoft.com/office/officeart/2005/8/layout/arrow2"/>
    <dgm:cxn modelId="{A24C90A0-7AAF-4507-A27B-839DE0BC1A86}" type="presParOf" srcId="{094C1903-46AB-43C7-A3BF-3A8E561A64B1}" destId="{ABCB46A8-B17A-44B0-A7D3-0BBFA8D712C3}" srcOrd="1" destOrd="0" presId="urn:microsoft.com/office/officeart/2005/8/layout/arrow2"/>
    <dgm:cxn modelId="{4A45672D-D28E-4127-9D5B-7F12E20DC608}" type="presParOf" srcId="{ABCB46A8-B17A-44B0-A7D3-0BBFA8D712C3}" destId="{8FDC184D-5089-4178-9322-5C8802109A5D}" srcOrd="0" destOrd="0" presId="urn:microsoft.com/office/officeart/2005/8/layout/arrow2"/>
    <dgm:cxn modelId="{9A441D84-1FF0-4790-80CC-C5C0B9F0448D}" type="presParOf" srcId="{ABCB46A8-B17A-44B0-A7D3-0BBFA8D712C3}" destId="{96816763-BF02-40CA-BE71-F27A9715BF2D}" srcOrd="1" destOrd="0" presId="urn:microsoft.com/office/officeart/2005/8/layout/arrow2"/>
    <dgm:cxn modelId="{1BB0ED6D-9980-492B-8155-076D9C55D26B}" type="presParOf" srcId="{ABCB46A8-B17A-44B0-A7D3-0BBFA8D712C3}" destId="{D5814AC4-3C7E-4EB9-A8BD-7EAC8D9F3B06}" srcOrd="2" destOrd="0" presId="urn:microsoft.com/office/officeart/2005/8/layout/arrow2"/>
    <dgm:cxn modelId="{5CC0E90E-E8B7-49CA-B61E-2599C2AD4E19}" type="presParOf" srcId="{ABCB46A8-B17A-44B0-A7D3-0BBFA8D712C3}" destId="{B7C066B6-ABAC-4695-9EDC-1A417967F60B}" srcOrd="3" destOrd="0" presId="urn:microsoft.com/office/officeart/2005/8/layout/arrow2"/>
    <dgm:cxn modelId="{7654CB3A-C197-4874-909E-127EBF801CEE}" type="presParOf" srcId="{ABCB46A8-B17A-44B0-A7D3-0BBFA8D712C3}" destId="{592263FE-D811-49E7-B07B-A16D9B83374F}" srcOrd="4" destOrd="0" presId="urn:microsoft.com/office/officeart/2005/8/layout/arrow2"/>
    <dgm:cxn modelId="{3E79D830-A9DE-4884-BA99-196D87A40A6D}" type="presParOf" srcId="{ABCB46A8-B17A-44B0-A7D3-0BBFA8D712C3}" destId="{651BC300-531B-4C08-BB55-7B91436F7B8B}" srcOrd="5" destOrd="0" presId="urn:microsoft.com/office/officeart/2005/8/layout/arrow2"/>
    <dgm:cxn modelId="{650E3DE8-40BC-4522-917F-E9ACB7104547}" type="presParOf" srcId="{ABCB46A8-B17A-44B0-A7D3-0BBFA8D712C3}" destId="{6D7ECE7D-424C-418B-BB9D-AE7AEE7640DA}" srcOrd="6" destOrd="0" presId="urn:microsoft.com/office/officeart/2005/8/layout/arrow2"/>
    <dgm:cxn modelId="{030C1FF1-195E-4D17-A3D5-4FC08443BA5E}" type="presParOf" srcId="{ABCB46A8-B17A-44B0-A7D3-0BBFA8D712C3}" destId="{1777CD28-5EB7-4829-A9A2-AE1CCE509820}" srcOrd="7" destOrd="0" presId="urn:microsoft.com/office/officeart/2005/8/layout/arrow2"/>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A5DBD0-5B32-481E-AA59-BF1AD64B757B}">
      <dsp:nvSpPr>
        <dsp:cNvPr id="0" name=""/>
        <dsp:cNvSpPr/>
      </dsp:nvSpPr>
      <dsp:spPr>
        <a:xfrm>
          <a:off x="0" y="436343"/>
          <a:ext cx="7488832" cy="4680520"/>
        </a:xfrm>
        <a:prstGeom prst="swooshArrow">
          <a:avLst>
            <a:gd name="adj1" fmla="val 25000"/>
            <a:gd name="adj2" fmla="val 25000"/>
          </a:avLst>
        </a:prstGeom>
        <a:solidFill>
          <a:srgbClr val="FF9900"/>
        </a:solidFill>
        <a:ln>
          <a:noFill/>
        </a:ln>
        <a:effectLst/>
      </dsp:spPr>
      <dsp:style>
        <a:lnRef idx="0">
          <a:scrgbClr r="0" g="0" b="0"/>
        </a:lnRef>
        <a:fillRef idx="1">
          <a:scrgbClr r="0" g="0" b="0"/>
        </a:fillRef>
        <a:effectRef idx="0">
          <a:scrgbClr r="0" g="0" b="0"/>
        </a:effectRef>
        <a:fontRef idx="minor"/>
      </dsp:style>
    </dsp:sp>
    <dsp:sp modelId="{8FDC184D-5089-4178-9322-5C8802109A5D}">
      <dsp:nvSpPr>
        <dsp:cNvPr id="0" name=""/>
        <dsp:cNvSpPr/>
      </dsp:nvSpPr>
      <dsp:spPr>
        <a:xfrm>
          <a:off x="737649" y="3876478"/>
          <a:ext cx="172243" cy="172243"/>
        </a:xfrm>
        <a:prstGeom prst="ellipse">
          <a:avLst/>
        </a:prstGeom>
        <a:solidFill>
          <a:srgbClr val="6699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6816763-BF02-40CA-BE71-F27A9715BF2D}">
      <dsp:nvSpPr>
        <dsp:cNvPr id="0" name=""/>
        <dsp:cNvSpPr/>
      </dsp:nvSpPr>
      <dsp:spPr>
        <a:xfrm>
          <a:off x="839900" y="3998603"/>
          <a:ext cx="1824392" cy="11139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268" tIns="0" rIns="0" bIns="0" numCol="1" spcCol="1270" anchor="t" anchorCtr="0">
          <a:noAutofit/>
        </a:bodyPr>
        <a:lstStyle/>
        <a:p>
          <a:pPr lvl="0" algn="l" defTabSz="889000">
            <a:lnSpc>
              <a:spcPct val="90000"/>
            </a:lnSpc>
            <a:spcBef>
              <a:spcPct val="0"/>
            </a:spcBef>
            <a:spcAft>
              <a:spcPct val="35000"/>
            </a:spcAft>
          </a:pPr>
          <a:r>
            <a:rPr lang="en-AU" sz="2000" b="1" kern="1200" dirty="0" smtClean="0"/>
            <a:t>Explanations</a:t>
          </a:r>
          <a:endParaRPr lang="en-AU" sz="2000" b="1" kern="1200" dirty="0"/>
        </a:p>
      </dsp:txBody>
      <dsp:txXfrm>
        <a:off x="839900" y="3998603"/>
        <a:ext cx="1824392" cy="1113963"/>
      </dsp:txXfrm>
    </dsp:sp>
    <dsp:sp modelId="{D5814AC4-3C7E-4EB9-A8BD-7EAC8D9F3B06}">
      <dsp:nvSpPr>
        <dsp:cNvPr id="0" name=""/>
        <dsp:cNvSpPr/>
      </dsp:nvSpPr>
      <dsp:spPr>
        <a:xfrm>
          <a:off x="1954585" y="2787789"/>
          <a:ext cx="299553" cy="299553"/>
        </a:xfrm>
        <a:prstGeom prst="ellipse">
          <a:avLst/>
        </a:prstGeom>
        <a:solidFill>
          <a:srgbClr val="6699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7C066B6-ABAC-4695-9EDC-1A417967F60B}">
      <dsp:nvSpPr>
        <dsp:cNvPr id="0" name=""/>
        <dsp:cNvSpPr/>
      </dsp:nvSpPr>
      <dsp:spPr>
        <a:xfrm>
          <a:off x="2088226" y="3045585"/>
          <a:ext cx="1572654" cy="21389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8727" tIns="0" rIns="0" bIns="0" numCol="1" spcCol="1270" anchor="t" anchorCtr="0">
          <a:noAutofit/>
        </a:bodyPr>
        <a:lstStyle/>
        <a:p>
          <a:pPr lvl="0" algn="l" defTabSz="889000">
            <a:lnSpc>
              <a:spcPct val="90000"/>
            </a:lnSpc>
            <a:spcBef>
              <a:spcPct val="0"/>
            </a:spcBef>
            <a:spcAft>
              <a:spcPct val="35000"/>
            </a:spcAft>
          </a:pPr>
          <a:r>
            <a:rPr lang="en-AU" sz="2000" b="1" kern="1200" dirty="0" smtClean="0"/>
            <a:t>Logical arguments</a:t>
          </a:r>
          <a:endParaRPr lang="en-AU" sz="2000" b="1" kern="1200" dirty="0"/>
        </a:p>
      </dsp:txBody>
      <dsp:txXfrm>
        <a:off x="2088226" y="3045585"/>
        <a:ext cx="1572654" cy="2138997"/>
      </dsp:txXfrm>
    </dsp:sp>
    <dsp:sp modelId="{592263FE-D811-49E7-B07B-A16D9B83374F}">
      <dsp:nvSpPr>
        <dsp:cNvPr id="0" name=""/>
        <dsp:cNvSpPr/>
      </dsp:nvSpPr>
      <dsp:spPr>
        <a:xfrm>
          <a:off x="3508517" y="1985548"/>
          <a:ext cx="396908" cy="396908"/>
        </a:xfrm>
        <a:prstGeom prst="ellipse">
          <a:avLst/>
        </a:prstGeom>
        <a:solidFill>
          <a:srgbClr val="6699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51BC300-531B-4C08-BB55-7B91436F7B8B}">
      <dsp:nvSpPr>
        <dsp:cNvPr id="0" name=""/>
        <dsp:cNvSpPr/>
      </dsp:nvSpPr>
      <dsp:spPr>
        <a:xfrm>
          <a:off x="3672404" y="2364035"/>
          <a:ext cx="1572654" cy="28925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0313" tIns="0" rIns="0" bIns="0" numCol="1" spcCol="1270" anchor="t" anchorCtr="0">
          <a:noAutofit/>
        </a:bodyPr>
        <a:lstStyle/>
        <a:p>
          <a:pPr lvl="0" algn="l" defTabSz="889000">
            <a:lnSpc>
              <a:spcPct val="90000"/>
            </a:lnSpc>
            <a:spcBef>
              <a:spcPct val="0"/>
            </a:spcBef>
            <a:spcAft>
              <a:spcPct val="35000"/>
            </a:spcAft>
          </a:pPr>
          <a:r>
            <a:rPr lang="en-AU" sz="2000" b="1" kern="1200" dirty="0" smtClean="0"/>
            <a:t>Evidence</a:t>
          </a:r>
          <a:endParaRPr lang="en-AU" sz="2000" b="1" kern="1200" dirty="0"/>
        </a:p>
      </dsp:txBody>
      <dsp:txXfrm>
        <a:off x="3672404" y="2364035"/>
        <a:ext cx="1572654" cy="2892561"/>
      </dsp:txXfrm>
    </dsp:sp>
    <dsp:sp modelId="{6D7ECE7D-424C-418B-BB9D-AE7AEE7640DA}">
      <dsp:nvSpPr>
        <dsp:cNvPr id="0" name=""/>
        <dsp:cNvSpPr/>
      </dsp:nvSpPr>
      <dsp:spPr>
        <a:xfrm>
          <a:off x="5200993" y="1454777"/>
          <a:ext cx="531707" cy="531707"/>
        </a:xfrm>
        <a:prstGeom prst="ellipse">
          <a:avLst/>
        </a:prstGeom>
        <a:solidFill>
          <a:srgbClr val="6699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777CD28-5EB7-4829-A9A2-AE1CCE509820}">
      <dsp:nvSpPr>
        <dsp:cNvPr id="0" name=""/>
        <dsp:cNvSpPr/>
      </dsp:nvSpPr>
      <dsp:spPr>
        <a:xfrm>
          <a:off x="5466847" y="1720631"/>
          <a:ext cx="1572654" cy="33559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1741" tIns="0" rIns="0" bIns="0" numCol="1" spcCol="1270" anchor="t" anchorCtr="0">
          <a:noAutofit/>
        </a:bodyPr>
        <a:lstStyle/>
        <a:p>
          <a:pPr lvl="0" algn="l" defTabSz="2889250">
            <a:lnSpc>
              <a:spcPct val="90000"/>
            </a:lnSpc>
            <a:spcBef>
              <a:spcPct val="0"/>
            </a:spcBef>
            <a:spcAft>
              <a:spcPct val="35000"/>
            </a:spcAft>
          </a:pPr>
          <a:endParaRPr lang="en-AU" sz="6500" kern="1200"/>
        </a:p>
      </dsp:txBody>
      <dsp:txXfrm>
        <a:off x="5466847" y="1720631"/>
        <a:ext cx="1572654" cy="3355932"/>
      </dsp:txXfrm>
    </dsp:sp>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787" cy="496967"/>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55838" y="0"/>
            <a:ext cx="2949787" cy="496967"/>
          </a:xfrm>
          <a:prstGeom prst="rect">
            <a:avLst/>
          </a:prstGeom>
        </p:spPr>
        <p:txBody>
          <a:bodyPr vert="horz" lIns="91440" tIns="45720" rIns="91440" bIns="45720" rtlCol="0"/>
          <a:lstStyle>
            <a:lvl1pPr algn="r">
              <a:defRPr sz="1200"/>
            </a:lvl1pPr>
          </a:lstStyle>
          <a:p>
            <a:fld id="{D32BB3D0-BEF2-409C-B489-AFBEAD5E086F}" type="datetimeFigureOut">
              <a:rPr lang="en-AU" smtClean="0"/>
              <a:t>15/08/2017</a:t>
            </a:fld>
            <a:endParaRPr lang="en-AU"/>
          </a:p>
        </p:txBody>
      </p:sp>
      <p:sp>
        <p:nvSpPr>
          <p:cNvPr id="4" name="Slide Image Placeholder 3"/>
          <p:cNvSpPr>
            <a:spLocks noGrp="1" noRot="1" noChangeAspect="1"/>
          </p:cNvSpPr>
          <p:nvPr>
            <p:ph type="sldImg" idx="2"/>
          </p:nvPr>
        </p:nvSpPr>
        <p:spPr>
          <a:xfrm>
            <a:off x="920750" y="746125"/>
            <a:ext cx="4965700" cy="3725863"/>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0720" y="4721186"/>
            <a:ext cx="5445760" cy="4472702"/>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9440646"/>
            <a:ext cx="2949787" cy="49696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55838" y="9440646"/>
            <a:ext cx="2949787" cy="496967"/>
          </a:xfrm>
          <a:prstGeom prst="rect">
            <a:avLst/>
          </a:prstGeom>
        </p:spPr>
        <p:txBody>
          <a:bodyPr vert="horz" lIns="91440" tIns="45720" rIns="91440" bIns="45720" rtlCol="0" anchor="b"/>
          <a:lstStyle>
            <a:lvl1pPr algn="r">
              <a:defRPr sz="1200"/>
            </a:lvl1pPr>
          </a:lstStyle>
          <a:p>
            <a:fld id="{5FD50E1C-1755-4DA5-9164-26290B1D0270}" type="slidenum">
              <a:rPr lang="en-AU" smtClean="0"/>
              <a:t>‹#›</a:t>
            </a:fld>
            <a:endParaRPr lang="en-AU"/>
          </a:p>
        </p:txBody>
      </p:sp>
    </p:spTree>
    <p:extLst>
      <p:ext uri="{BB962C8B-B14F-4D97-AF65-F5344CB8AC3E}">
        <p14:creationId xmlns:p14="http://schemas.microsoft.com/office/powerpoint/2010/main" val="28192883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5FD50E1C-1755-4DA5-9164-26290B1D0270}" type="slidenum">
              <a:rPr lang="en-AU" smtClean="0"/>
              <a:t>1</a:t>
            </a:fld>
            <a:endParaRPr lang="en-AU"/>
          </a:p>
        </p:txBody>
      </p:sp>
    </p:spTree>
    <p:extLst>
      <p:ext uri="{BB962C8B-B14F-4D97-AF65-F5344CB8AC3E}">
        <p14:creationId xmlns:p14="http://schemas.microsoft.com/office/powerpoint/2010/main" val="22211824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nSpc>
                <a:spcPts val="3900"/>
              </a:lnSpc>
              <a:buFont typeface="Arial" panose="020B0604020202020204" pitchFamily="34" charset="0"/>
              <a:buChar char="•"/>
            </a:pPr>
            <a:r>
              <a:rPr lang="en-US" sz="1200" dirty="0" smtClean="0"/>
              <a:t>If there is less of something, it is more valued,</a:t>
            </a:r>
          </a:p>
          <a:p>
            <a:pPr marL="171450" indent="-171450">
              <a:lnSpc>
                <a:spcPts val="3900"/>
              </a:lnSpc>
              <a:buFont typeface="Arial" panose="020B0604020202020204" pitchFamily="34" charset="0"/>
              <a:buChar char="•"/>
            </a:pPr>
            <a:r>
              <a:rPr lang="en-US" sz="1200" dirty="0" smtClean="0"/>
              <a:t>People are more motivated by the thought of losing something than by the thought of gaining something (</a:t>
            </a:r>
            <a:r>
              <a:rPr lang="en-US" sz="1200" dirty="0" err="1" smtClean="0"/>
              <a:t>e.g</a:t>
            </a:r>
            <a:r>
              <a:rPr lang="en-US" sz="1200" dirty="0" smtClean="0"/>
              <a:t> Gonzales et al, 1988).</a:t>
            </a:r>
          </a:p>
          <a:p>
            <a:pPr marL="171450" indent="-171450">
              <a:lnSpc>
                <a:spcPts val="3900"/>
              </a:lnSpc>
              <a:buFont typeface="Arial" panose="020B0604020202020204" pitchFamily="34" charset="0"/>
              <a:buChar char="•"/>
            </a:pPr>
            <a:r>
              <a:rPr lang="en-US" sz="1200" dirty="0" smtClean="0"/>
              <a:t>The scarcity of an item does more than raise the possibility of loss (missing out); it also raises the perceived value of that item</a:t>
            </a:r>
          </a:p>
          <a:p>
            <a:pPr marL="171450" indent="-171450">
              <a:lnSpc>
                <a:spcPts val="3900"/>
              </a:lnSpc>
              <a:buFont typeface="Arial" panose="020B0604020202020204" pitchFamily="34" charset="0"/>
              <a:buChar char="•"/>
            </a:pPr>
            <a:r>
              <a:rPr lang="en-US" sz="1200" dirty="0" smtClean="0"/>
              <a:t>Time limited opportunities motivate too</a:t>
            </a:r>
          </a:p>
          <a:p>
            <a:pPr marL="171450" indent="-171450">
              <a:lnSpc>
                <a:spcPts val="3900"/>
              </a:lnSpc>
              <a:buFont typeface="Arial" panose="020B0604020202020204" pitchFamily="34" charset="0"/>
              <a:buChar char="•"/>
            </a:pPr>
            <a:r>
              <a:rPr lang="en-US" sz="1200" dirty="0" smtClean="0"/>
              <a:t>Psychological reactance theory (</a:t>
            </a:r>
            <a:r>
              <a:rPr lang="en-US" sz="1200" dirty="0" err="1" smtClean="0"/>
              <a:t>Brehm</a:t>
            </a:r>
            <a:r>
              <a:rPr lang="en-US" sz="1200" dirty="0" smtClean="0"/>
              <a:t> &amp; </a:t>
            </a:r>
            <a:r>
              <a:rPr lang="en-US" sz="1200" dirty="0" err="1" smtClean="0"/>
              <a:t>Brehm</a:t>
            </a:r>
            <a:r>
              <a:rPr lang="en-US" sz="1200" dirty="0" smtClean="0"/>
              <a:t>, 1981)</a:t>
            </a:r>
          </a:p>
          <a:p>
            <a:pPr marL="171450" indent="-171450">
              <a:lnSpc>
                <a:spcPts val="3900"/>
              </a:lnSpc>
              <a:buFont typeface="Arial" panose="020B0604020202020204" pitchFamily="34" charset="0"/>
              <a:buChar char="•"/>
            </a:pPr>
            <a:r>
              <a:rPr lang="en-US" sz="1200" dirty="0" smtClean="0"/>
              <a:t>Information provided only</a:t>
            </a:r>
            <a:r>
              <a:rPr lang="en-US" sz="1200" baseline="0" dirty="0" smtClean="0"/>
              <a:t> </a:t>
            </a:r>
            <a:r>
              <a:rPr lang="en-US" sz="1200" dirty="0" smtClean="0"/>
              <a:t>to a select group is more persuasive (Brock &amp; </a:t>
            </a:r>
            <a:r>
              <a:rPr lang="en-US" sz="1200" dirty="0" err="1" smtClean="0"/>
              <a:t>Fromkin</a:t>
            </a:r>
            <a:r>
              <a:rPr lang="en-US" sz="1200" dirty="0" smtClean="0"/>
              <a:t>, 1971)</a:t>
            </a:r>
            <a:endParaRPr lang="en-AU" sz="1200" dirty="0" smtClean="0"/>
          </a:p>
          <a:p>
            <a:pPr marL="171450" indent="-171450">
              <a:buFont typeface="Arial" panose="020B0604020202020204" pitchFamily="34" charset="0"/>
              <a:buChar char="•"/>
            </a:pPr>
            <a:endParaRPr lang="en-AU" dirty="0"/>
          </a:p>
        </p:txBody>
      </p:sp>
      <p:sp>
        <p:nvSpPr>
          <p:cNvPr id="4" name="Slide Number Placeholder 3"/>
          <p:cNvSpPr>
            <a:spLocks noGrp="1"/>
          </p:cNvSpPr>
          <p:nvPr>
            <p:ph type="sldNum" sz="quarter" idx="10"/>
          </p:nvPr>
        </p:nvSpPr>
        <p:spPr/>
        <p:txBody>
          <a:bodyPr/>
          <a:lstStyle/>
          <a:p>
            <a:fld id="{5FD50E1C-1755-4DA5-9164-26290B1D0270}" type="slidenum">
              <a:rPr lang="en-AU" smtClean="0"/>
              <a:t>10</a:t>
            </a:fld>
            <a:endParaRPr lang="en-AU"/>
          </a:p>
        </p:txBody>
      </p:sp>
    </p:spTree>
    <p:extLst>
      <p:ext uri="{BB962C8B-B14F-4D97-AF65-F5344CB8AC3E}">
        <p14:creationId xmlns:p14="http://schemas.microsoft.com/office/powerpoint/2010/main" val="19138013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smtClean="0"/>
              <a:t>Rational persuasion involves the use of explanations, logical arguments,</a:t>
            </a:r>
            <a:r>
              <a:rPr lang="en-AU" baseline="0" dirty="0" smtClean="0"/>
              <a:t> facts and evidence to explain why a request or proposal will benefit the organisation or help to achieve an important goal.</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aseline="0" dirty="0" smtClean="0"/>
              <a:t>It may also involve presenting evidence that a project or change is likely to be successful.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aseline="0" dirty="0" smtClean="0"/>
              <a:t>This tactic is very useful when the person you’re trying to convince shares your objectives but doesn’t initially recognise that your request or proposal is the best way to achieve the objectives.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aseline="0" dirty="0" smtClean="0"/>
              <a:t>Also more likely to be effective when you are perceived to have relevant expertise and credibility.</a:t>
            </a:r>
            <a:endParaRPr lang="en-AU" dirty="0"/>
          </a:p>
        </p:txBody>
      </p:sp>
      <p:sp>
        <p:nvSpPr>
          <p:cNvPr id="4" name="Slide Number Placeholder 3"/>
          <p:cNvSpPr>
            <a:spLocks noGrp="1"/>
          </p:cNvSpPr>
          <p:nvPr>
            <p:ph type="sldNum" sz="quarter" idx="10"/>
          </p:nvPr>
        </p:nvSpPr>
        <p:spPr/>
        <p:txBody>
          <a:bodyPr/>
          <a:lstStyle/>
          <a:p>
            <a:fld id="{5FD50E1C-1755-4DA5-9164-26290B1D0270}" type="slidenum">
              <a:rPr lang="en-AU" smtClean="0"/>
              <a:t>11</a:t>
            </a:fld>
            <a:endParaRPr lang="en-AU"/>
          </a:p>
        </p:txBody>
      </p:sp>
    </p:spTree>
    <p:extLst>
      <p:ext uri="{BB962C8B-B14F-4D97-AF65-F5344CB8AC3E}">
        <p14:creationId xmlns:p14="http://schemas.microsoft.com/office/powerpoint/2010/main" val="21605758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nSpc>
                <a:spcPts val="4700"/>
              </a:lnSpc>
              <a:buFont typeface="Arial" panose="020B0604020202020204" pitchFamily="34" charset="0"/>
              <a:buChar char="•"/>
            </a:pPr>
            <a:r>
              <a:rPr lang="en-AU" sz="1200" dirty="0" err="1" smtClean="0"/>
              <a:t>Mentalisation</a:t>
            </a:r>
            <a:r>
              <a:rPr lang="en-AU" sz="1200" b="1" baseline="0" dirty="0" smtClean="0"/>
              <a:t> </a:t>
            </a:r>
            <a:r>
              <a:rPr lang="en-AU" dirty="0" smtClean="0"/>
              <a:t>is the ability to understand the</a:t>
            </a:r>
            <a:r>
              <a:rPr lang="en-AU" baseline="0" dirty="0" smtClean="0"/>
              <a:t> mental state of ourselves or others</a:t>
            </a:r>
            <a:r>
              <a:rPr lang="en-AU" dirty="0" smtClean="0"/>
              <a:t> that underlies behaviour.</a:t>
            </a:r>
            <a:r>
              <a:rPr lang="en-AU" baseline="0" dirty="0" smtClean="0"/>
              <a:t>  It is a form of</a:t>
            </a:r>
            <a:r>
              <a:rPr lang="en-AU" dirty="0" smtClean="0"/>
              <a:t> imaginative mental activity that lets us perceive and interpret human behaviour in terms of intentional mental states (e.g., needs, desires, feelings, beliefs, goals, purposes, and reasons).  It is sometimes</a:t>
            </a:r>
            <a:r>
              <a:rPr lang="en-AU" baseline="0" dirty="0" smtClean="0"/>
              <a:t> referred to as “thinking about thinking” or “understanding misunderstanding”.</a:t>
            </a:r>
            <a:endParaRPr lang="en-AU" sz="1200" dirty="0" smtClean="0"/>
          </a:p>
          <a:p>
            <a:pPr marL="0" indent="0">
              <a:lnSpc>
                <a:spcPts val="4700"/>
              </a:lnSpc>
              <a:buNone/>
            </a:pPr>
            <a:endParaRPr lang="en-AU" sz="1200" dirty="0" smtClean="0"/>
          </a:p>
          <a:p>
            <a:pPr marL="0" indent="0">
              <a:lnSpc>
                <a:spcPts val="4700"/>
              </a:lnSpc>
              <a:buNone/>
            </a:pPr>
            <a:r>
              <a:rPr lang="en-AU" sz="1200" dirty="0" smtClean="0"/>
              <a:t>Effective social influencers:</a:t>
            </a:r>
          </a:p>
          <a:p>
            <a:pPr marL="171450" indent="-171450">
              <a:lnSpc>
                <a:spcPts val="4700"/>
              </a:lnSpc>
              <a:buFont typeface="Arial" panose="020B0604020202020204" pitchFamily="34" charset="0"/>
              <a:buChar char="•"/>
            </a:pPr>
            <a:r>
              <a:rPr lang="en-AU" sz="1200" dirty="0" smtClean="0"/>
              <a:t>go beyond merely anticipating that listeners will find information enjoyable</a:t>
            </a:r>
          </a:p>
          <a:p>
            <a:pPr marL="171450" indent="-171450">
              <a:lnSpc>
                <a:spcPts val="4700"/>
              </a:lnSpc>
              <a:buFont typeface="Arial" panose="020B0604020202020204" pitchFamily="34" charset="0"/>
              <a:buChar char="•"/>
            </a:pPr>
            <a:r>
              <a:rPr lang="en-AU" sz="1200" dirty="0" smtClean="0"/>
              <a:t>are more likely to think about to communicate information to others in helpful and engaging ways</a:t>
            </a:r>
          </a:p>
          <a:p>
            <a:pPr marL="171450" indent="-171450">
              <a:buFont typeface="Arial" panose="020B0604020202020204" pitchFamily="34" charset="0"/>
              <a:buChar char="•"/>
            </a:pPr>
            <a:endParaRPr lang="en-AU" dirty="0"/>
          </a:p>
        </p:txBody>
      </p:sp>
      <p:sp>
        <p:nvSpPr>
          <p:cNvPr id="4" name="Slide Number Placeholder 3"/>
          <p:cNvSpPr>
            <a:spLocks noGrp="1"/>
          </p:cNvSpPr>
          <p:nvPr>
            <p:ph type="sldNum" sz="quarter" idx="10"/>
          </p:nvPr>
        </p:nvSpPr>
        <p:spPr/>
        <p:txBody>
          <a:bodyPr/>
          <a:lstStyle/>
          <a:p>
            <a:fld id="{5FD50E1C-1755-4DA5-9164-26290B1D0270}" type="slidenum">
              <a:rPr lang="en-AU" smtClean="0"/>
              <a:t>12</a:t>
            </a:fld>
            <a:endParaRPr lang="en-AU"/>
          </a:p>
        </p:txBody>
      </p:sp>
    </p:spTree>
    <p:extLst>
      <p:ext uri="{BB962C8B-B14F-4D97-AF65-F5344CB8AC3E}">
        <p14:creationId xmlns:p14="http://schemas.microsoft.com/office/powerpoint/2010/main" val="31637236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nSpc>
                <a:spcPts val="3800"/>
              </a:lnSpc>
              <a:buFont typeface="Arial" panose="020B0604020202020204" pitchFamily="34" charset="0"/>
              <a:buChar char="•"/>
            </a:pPr>
            <a:r>
              <a:rPr lang="en-AU" sz="1200" dirty="0" smtClean="0"/>
              <a:t>People feel indebted to those who do something for them or give them a gift</a:t>
            </a:r>
          </a:p>
          <a:p>
            <a:pPr marL="171450" indent="-171450">
              <a:lnSpc>
                <a:spcPts val="3800"/>
              </a:lnSpc>
              <a:buFont typeface="Arial" panose="020B0604020202020204" pitchFamily="34" charset="0"/>
              <a:buChar char="•"/>
            </a:pPr>
            <a:r>
              <a:rPr lang="en-US" sz="1200" dirty="0" smtClean="0"/>
              <a:t>This principle possesses considerable strength.  </a:t>
            </a:r>
            <a:r>
              <a:rPr lang="en-AU" sz="1200" dirty="0" smtClean="0"/>
              <a:t>The return often outweighs the initial act or value of the gift (e.g. Regan, 1971; benefactor-before-beggar strategy)</a:t>
            </a:r>
          </a:p>
          <a:p>
            <a:pPr marL="171450" marR="0" indent="-171450" algn="l" defTabSz="914400" rtl="0" eaLnBrk="1" fontAlgn="base" latinLnBrk="0" hangingPunct="1">
              <a:lnSpc>
                <a:spcPts val="3800"/>
              </a:lnSpc>
              <a:spcBef>
                <a:spcPct val="20000"/>
              </a:spcBef>
              <a:spcAft>
                <a:spcPct val="0"/>
              </a:spcAft>
              <a:buClrTx/>
              <a:buSzTx/>
              <a:buFont typeface="Arial" pitchFamily="34" charset="0"/>
              <a:buChar char="•"/>
              <a:tabLst/>
              <a:defRPr/>
            </a:pPr>
            <a:r>
              <a:rPr lang="en-US" sz="1200" dirty="0" smtClean="0"/>
              <a:t>The ‘debt’ may be repaid years later</a:t>
            </a:r>
            <a:r>
              <a:rPr lang="en-AU" sz="1200" baseline="0" dirty="0" smtClean="0"/>
              <a:t>.  </a:t>
            </a:r>
            <a:r>
              <a:rPr lang="en-AU" baseline="0" dirty="0" smtClean="0"/>
              <a:t>Mexico sent aid to Ethiopia in 1935 after that country was invaded by Italy; in 1985 Mexico City was devastated by earthquakes and the Ethiopian Red Cross sent $5000 to Mexico.  This was in the context of extraordinary deprivation in Ethiopia – civil war, drought, starvation and disease.</a:t>
            </a:r>
          </a:p>
          <a:p>
            <a:pPr marL="171450" marR="0" indent="-171450" algn="l" defTabSz="914400" rtl="0" eaLnBrk="1" fontAlgn="base" latinLnBrk="0" hangingPunct="1">
              <a:lnSpc>
                <a:spcPts val="3800"/>
              </a:lnSpc>
              <a:spcBef>
                <a:spcPct val="20000"/>
              </a:spcBef>
              <a:spcAft>
                <a:spcPct val="0"/>
              </a:spcAft>
              <a:buClrTx/>
              <a:buSzTx/>
              <a:buFont typeface="Arial" pitchFamily="34" charset="0"/>
              <a:buChar char="•"/>
              <a:tabLst/>
              <a:defRPr/>
            </a:pPr>
            <a:r>
              <a:rPr lang="en-AU" baseline="0" dirty="0" smtClean="0"/>
              <a:t>When asked why she was providing endorsement to a political candidate, actress Sally Kellerman replied that twenty years earlier she had asked ten friends to help her move house.  The would-be politician was the only one who had turned up.</a:t>
            </a:r>
          </a:p>
          <a:p>
            <a:pPr marL="171450" marR="0" indent="-171450" algn="l" defTabSz="914400" rtl="0" eaLnBrk="1" fontAlgn="base" latinLnBrk="0" hangingPunct="1">
              <a:lnSpc>
                <a:spcPts val="3800"/>
              </a:lnSpc>
              <a:spcBef>
                <a:spcPct val="20000"/>
              </a:spcBef>
              <a:spcAft>
                <a:spcPct val="0"/>
              </a:spcAft>
              <a:buClrTx/>
              <a:buSzTx/>
              <a:buFont typeface="Arial" pitchFamily="34" charset="0"/>
              <a:buChar char="•"/>
              <a:tabLst/>
              <a:defRPr/>
            </a:pPr>
            <a:r>
              <a:rPr lang="en-AU" baseline="0" dirty="0" smtClean="0"/>
              <a:t>A handwritten Post-It Note attached to a questionnaire which invited completion resulted in an increased response rate!</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aseline="0" dirty="0" smtClean="0"/>
              <a:t>Rejection-then-retreat technique – making a larger request that is likely to be refused, then following up with a smaller one can frequently be successful.  If requests are structured skilfully, the second request will be seen as a concession by the request-</a:t>
            </a:r>
            <a:r>
              <a:rPr lang="en-AU" baseline="0" dirty="0" err="1" smtClean="0"/>
              <a:t>ee</a:t>
            </a:r>
            <a:r>
              <a:rPr lang="en-AU" baseline="0" dirty="0" smtClean="0"/>
              <a:t>, who will be more likely to make a concession in return by complying with the second request.  This strategy is frequently used very successfully in union-employer negotiations.  Why?  The reciprocity rule plus the perceptual contrast principle.  The latter makes the second request appear even </a:t>
            </a:r>
            <a:r>
              <a:rPr lang="en-AU" i="1" baseline="0" dirty="0" smtClean="0"/>
              <a:t>smaller</a:t>
            </a:r>
            <a:r>
              <a:rPr lang="en-AU" baseline="0" dirty="0" smtClean="0"/>
              <a:t> by comparison with the first/larger one.  I wonder if this would work with PD requests?!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aseline="0" dirty="0" smtClean="0"/>
              <a:t>‘Benefactor-before-beggar’ strategy – a religious group collecting donations in the street didn’t do particularly well until they introduced the giving of a ‘gift’ (book, magazine or, the most cost effective version, flower).  Very successful strategy.</a:t>
            </a:r>
            <a:endParaRPr lang="en-AU"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aseline="0" dirty="0" smtClean="0"/>
              <a:t>Anthropologists and sociologists have found that the reciprocity ‘rule’ exists in every society.  Donations to political parties by big businesses operate on this principle.</a:t>
            </a:r>
          </a:p>
          <a:p>
            <a:pPr marL="171450" indent="-171450">
              <a:buFont typeface="Arial" panose="020B0604020202020204" pitchFamily="34" charset="0"/>
              <a:buChar char="•"/>
            </a:pPr>
            <a:r>
              <a:rPr lang="en-AU" dirty="0" smtClean="0"/>
              <a:t>Kunz &amp; </a:t>
            </a:r>
            <a:r>
              <a:rPr lang="en-AU" dirty="0" err="1" smtClean="0"/>
              <a:t>Woolcott</a:t>
            </a:r>
            <a:r>
              <a:rPr lang="en-AU" dirty="0" smtClean="0"/>
              <a:t> (1976) –</a:t>
            </a:r>
            <a:r>
              <a:rPr lang="en-AU" baseline="0" dirty="0" smtClean="0"/>
              <a:t> Christmas cards were sent to strangers (with a return address); an average of 20% of these strangers sent cards in return, some including photos and newsy letters about their lives.  The reciprocity rate was higher if the card appeared more expensive or the sender had ‘higher status’ sounding names (e.g. “Dr and Mrs _____ “versus “Phil and Joyce”).</a:t>
            </a:r>
          </a:p>
          <a:p>
            <a:pPr marL="171450" indent="-171450">
              <a:buFont typeface="Arial" panose="020B0604020202020204" pitchFamily="34" charset="0"/>
              <a:buChar char="•"/>
            </a:pPr>
            <a:r>
              <a:rPr lang="en-AU" baseline="0" dirty="0" smtClean="0"/>
              <a:t>Regan (1971) – during an experiment (rating art work) some test subjects had a small unsolicited favour done for them by a fellow test subject (who was a confederate) – he bought them a Coke.  Other test subjects didn’t receive the favour.  Later the confederate asked test subjects if they would buy raffle tickets. </a:t>
            </a:r>
            <a:r>
              <a:rPr lang="en-AU" dirty="0" smtClean="0"/>
              <a:t>Coke cost 10c at the time; the raffle tickets were 25c each.  Most subjects who had received the Coke bought two raffle tickets</a:t>
            </a:r>
            <a:r>
              <a:rPr lang="en-AU" baseline="0" dirty="0" smtClean="0"/>
              <a:t> and some </a:t>
            </a:r>
            <a:r>
              <a:rPr lang="en-AU" dirty="0" smtClean="0"/>
              <a:t>as many as seven.</a:t>
            </a:r>
            <a:r>
              <a:rPr lang="en-AU" baseline="0" dirty="0" smtClean="0"/>
              <a:t> This was irrespective of whether subjects liked the confederate or not – those who disliked him bought just as many raffle tickets as those who liked him.  </a:t>
            </a:r>
            <a:r>
              <a:rPr lang="en-AU" dirty="0" smtClean="0"/>
              <a:t>Why?</a:t>
            </a:r>
            <a:r>
              <a:rPr lang="en-AU" baseline="0" dirty="0" smtClean="0"/>
              <a:t>  We don’t like to feel beholden or indebted to others and seek to relieve ourselves of the psychological burden.  Furthermore, failure to conform to the reciprocity rule makes us social pariahs – think of the terms ‘user’, ‘welsher’ or ‘moocher’.</a:t>
            </a:r>
          </a:p>
          <a:p>
            <a:endParaRPr lang="en-AU" baseline="0" dirty="0" smtClean="0"/>
          </a:p>
          <a:p>
            <a:endParaRPr lang="en-AU" dirty="0"/>
          </a:p>
        </p:txBody>
      </p:sp>
      <p:sp>
        <p:nvSpPr>
          <p:cNvPr id="4" name="Slide Number Placeholder 3"/>
          <p:cNvSpPr>
            <a:spLocks noGrp="1"/>
          </p:cNvSpPr>
          <p:nvPr>
            <p:ph type="sldNum" sz="quarter" idx="10"/>
          </p:nvPr>
        </p:nvSpPr>
        <p:spPr/>
        <p:txBody>
          <a:bodyPr/>
          <a:lstStyle/>
          <a:p>
            <a:fld id="{5FD50E1C-1755-4DA5-9164-26290B1D0270}" type="slidenum">
              <a:rPr lang="en-AU" smtClean="0"/>
              <a:t>13</a:t>
            </a:fld>
            <a:endParaRPr lang="en-AU"/>
          </a:p>
        </p:txBody>
      </p:sp>
    </p:spTree>
    <p:extLst>
      <p:ext uri="{BB962C8B-B14F-4D97-AF65-F5344CB8AC3E}">
        <p14:creationId xmlns:p14="http://schemas.microsoft.com/office/powerpoint/2010/main" val="42134991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nSpc>
                <a:spcPts val="4200"/>
              </a:lnSpc>
              <a:buFont typeface="Arial" panose="020B0604020202020204" pitchFamily="34" charset="0"/>
              <a:buChar char="•"/>
            </a:pPr>
            <a:r>
              <a:rPr lang="en-US" sz="1200" dirty="0" smtClean="0"/>
              <a:t>When people are unsure, they tend to look to those around them to guide their decisions and actions (e.g. Bandura et al, 1967 &amp; 1968; Goldstein et al, 2008). </a:t>
            </a:r>
          </a:p>
          <a:p>
            <a:pPr marL="171450" indent="-171450">
              <a:lnSpc>
                <a:spcPts val="4200"/>
              </a:lnSpc>
              <a:buFont typeface="Arial" panose="020B0604020202020204" pitchFamily="34" charset="0"/>
              <a:buChar char="•"/>
            </a:pPr>
            <a:r>
              <a:rPr lang="en-US" sz="1200" dirty="0" smtClean="0"/>
              <a:t>If</a:t>
            </a:r>
            <a:r>
              <a:rPr lang="en-US" sz="1200" baseline="0" dirty="0" smtClean="0"/>
              <a:t> we receive information that multiple, comparable others have responded in a particular way, that response seems more valid, more right, both morally and pragmatically.</a:t>
            </a:r>
          </a:p>
          <a:p>
            <a:pPr marL="171450" marR="0" indent="-171450" algn="l" defTabSz="914400" rtl="0" eaLnBrk="1" fontAlgn="auto" latinLnBrk="0" hangingPunct="1">
              <a:lnSpc>
                <a:spcPts val="4200"/>
              </a:lnSpc>
              <a:spcBef>
                <a:spcPts val="0"/>
              </a:spcBef>
              <a:spcAft>
                <a:spcPts val="0"/>
              </a:spcAft>
              <a:buClrTx/>
              <a:buSzTx/>
              <a:buFont typeface="Arial" panose="020B0604020202020204" pitchFamily="34" charset="0"/>
              <a:buChar char="•"/>
              <a:tabLst/>
              <a:defRPr/>
            </a:pPr>
            <a:r>
              <a:rPr lang="en-AU" baseline="0" dirty="0" smtClean="0"/>
              <a:t>One means by which we determine what is correct is to find out what others think is correct.  And usually this works quite well…..although not necessarily when we keep pace with other speeding motorists!</a:t>
            </a:r>
            <a:endParaRPr lang="en-US" sz="1200" dirty="0" smtClean="0"/>
          </a:p>
          <a:p>
            <a:pPr marL="171450" indent="-171450">
              <a:lnSpc>
                <a:spcPts val="4200"/>
              </a:lnSpc>
              <a:buFont typeface="Arial" panose="020B0604020202020204" pitchFamily="34" charset="0"/>
              <a:buChar char="•"/>
            </a:pPr>
            <a:r>
              <a:rPr lang="en-US" sz="1200" dirty="0" smtClean="0"/>
              <a:t>Remember the altruism/witness apathy research of the 1960s and 70s?</a:t>
            </a:r>
          </a:p>
          <a:p>
            <a:pPr marL="171450" indent="-171450">
              <a:lnSpc>
                <a:spcPts val="4200"/>
              </a:lnSpc>
              <a:buFont typeface="Arial" panose="020B0604020202020204" pitchFamily="34" charset="0"/>
              <a:buChar char="•"/>
            </a:pPr>
            <a:r>
              <a:rPr lang="en-US" sz="1200" dirty="0" smtClean="0"/>
              <a:t>Social proof operates most powerfully when we observe the behaviour of people like us.</a:t>
            </a:r>
            <a:endParaRPr lang="en-AU" sz="120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aseline="0" dirty="0" smtClean="0"/>
              <a:t>Think of a teenager claiming, “But everyone else is going”.</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aseline="0" dirty="0" smtClean="0"/>
              <a:t>How about the ‘canned’ laughter that accompanies lots of TV sit coms?  Even though audiences know the laughter is counterfeit, research shows that they still laugh longer and more often, and rate the material as funnier </a:t>
            </a:r>
            <a:r>
              <a:rPr lang="en-AU" baseline="0" dirty="0" err="1" smtClean="0"/>
              <a:t>cf</a:t>
            </a:r>
            <a:r>
              <a:rPr lang="en-AU" baseline="0" dirty="0" smtClean="0"/>
              <a:t> no recorded laughter track.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aseline="0" dirty="0" smtClean="0"/>
              <a:t>One of my country colleagues has a son attending </a:t>
            </a:r>
            <a:r>
              <a:rPr lang="en-AU" baseline="0" dirty="0" err="1" smtClean="0"/>
              <a:t>uni</a:t>
            </a:r>
            <a:r>
              <a:rPr lang="en-AU" baseline="0" dirty="0" smtClean="0"/>
              <a:t> in Perth.  Often on a Friday evening, a call comes into the residential college that a club in Northbridge is going to pick up students in a bus and give them their first beer and a sausage sizzle free of charge. A club that is filled with people must be good.</a:t>
            </a:r>
          </a:p>
          <a:p>
            <a:pPr marL="171450" indent="-171450">
              <a:buFont typeface="Arial" panose="020B0604020202020204" pitchFamily="34" charset="0"/>
              <a:buChar char="•"/>
            </a:pPr>
            <a:r>
              <a:rPr lang="en-AU" baseline="0" dirty="0" smtClean="0"/>
              <a:t>Bandura et al – young children who were terrified of dogs watched a little boy playing happily with a dog for 20 mins a day.  After 4 days, 67% of children were willing to climb into a playpen with a dog and remain there petting it while everyone else left the room.  One month later the effect remained.  A second study found that film clips of a child playing with a dog had the same effect.  The most effective film clips were those that included a range of </a:t>
            </a:r>
            <a:r>
              <a:rPr lang="en-AU" baseline="0" dirty="0" err="1" smtClean="0"/>
              <a:t>chn</a:t>
            </a:r>
            <a:r>
              <a:rPr lang="en-AU" baseline="0" dirty="0" smtClean="0"/>
              <a:t> playing with dogs – principle of social proof works best when the proof is provided by the actions of a lot of people.</a:t>
            </a:r>
          </a:p>
          <a:p>
            <a:pPr marL="171450" indent="-171450">
              <a:buFont typeface="Arial" panose="020B0604020202020204" pitchFamily="34" charset="0"/>
              <a:buChar char="•"/>
            </a:pPr>
            <a:r>
              <a:rPr lang="en-AU" baseline="0" dirty="0" smtClean="0"/>
              <a:t>O’Connor (1972) - </a:t>
            </a:r>
            <a:endParaRPr lang="en-AU" dirty="0"/>
          </a:p>
        </p:txBody>
      </p:sp>
      <p:sp>
        <p:nvSpPr>
          <p:cNvPr id="4" name="Slide Number Placeholder 3"/>
          <p:cNvSpPr>
            <a:spLocks noGrp="1"/>
          </p:cNvSpPr>
          <p:nvPr>
            <p:ph type="sldNum" sz="quarter" idx="10"/>
          </p:nvPr>
        </p:nvSpPr>
        <p:spPr/>
        <p:txBody>
          <a:bodyPr/>
          <a:lstStyle/>
          <a:p>
            <a:fld id="{5FD50E1C-1755-4DA5-9164-26290B1D0270}" type="slidenum">
              <a:rPr lang="en-AU" smtClean="0"/>
              <a:t>14</a:t>
            </a:fld>
            <a:endParaRPr lang="en-AU"/>
          </a:p>
        </p:txBody>
      </p:sp>
    </p:spTree>
    <p:extLst>
      <p:ext uri="{BB962C8B-B14F-4D97-AF65-F5344CB8AC3E}">
        <p14:creationId xmlns:p14="http://schemas.microsoft.com/office/powerpoint/2010/main" val="21605758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nSpc>
                <a:spcPts val="3600"/>
              </a:lnSpc>
              <a:buFont typeface="Arial" panose="020B0604020202020204" pitchFamily="34" charset="0"/>
              <a:buChar char="•"/>
            </a:pPr>
            <a:r>
              <a:rPr lang="en-US" sz="1200" dirty="0" smtClean="0"/>
              <a:t>Follow through is more likely after agreeing to something verbally (e.g. Greenwald, 1987) or, more so, in writing</a:t>
            </a:r>
          </a:p>
          <a:p>
            <a:pPr marL="171450" indent="-171450">
              <a:lnSpc>
                <a:spcPts val="3600"/>
              </a:lnSpc>
              <a:buFont typeface="Arial" panose="020B0604020202020204" pitchFamily="34" charset="0"/>
              <a:buChar char="•"/>
            </a:pPr>
            <a:r>
              <a:rPr lang="en-US" sz="1200" dirty="0" smtClean="0"/>
              <a:t>After a choice or decision, there are intrapersonal and interpersonal pressures to behave consistently (e.g. sought-after toys at Christmas time</a:t>
            </a:r>
            <a:r>
              <a:rPr lang="en-US" sz="1200" baseline="0" dirty="0" smtClean="0"/>
              <a:t> that sell out</a:t>
            </a:r>
            <a:r>
              <a:rPr lang="en-US" sz="1200" dirty="0" smtClean="0"/>
              <a:t>)</a:t>
            </a:r>
          </a:p>
          <a:p>
            <a:pPr marL="171450" indent="-171450">
              <a:lnSpc>
                <a:spcPts val="3600"/>
              </a:lnSpc>
              <a:buFont typeface="Arial" panose="020B0604020202020204" pitchFamily="34" charset="0"/>
              <a:buChar char="•"/>
            </a:pPr>
            <a:r>
              <a:rPr lang="en-US" sz="1200" dirty="0" smtClean="0"/>
              <a:t>More people turn up</a:t>
            </a:r>
            <a:r>
              <a:rPr lang="en-US" sz="1200" baseline="0" dirty="0" smtClean="0"/>
              <a:t> when you change from “We’ll mark you as coming then. Thank you.” to “We’ll mark you as coming then, okay? [Pause for confirmation.] Thank you.”</a:t>
            </a:r>
            <a:endParaRPr lang="en-US" sz="1200" dirty="0" smtClean="0"/>
          </a:p>
          <a:p>
            <a:pPr marL="171450" indent="-171450">
              <a:lnSpc>
                <a:spcPts val="3600"/>
              </a:lnSpc>
              <a:buFont typeface="Arial" panose="020B0604020202020204" pitchFamily="34" charset="0"/>
              <a:buChar char="•"/>
            </a:pPr>
            <a:r>
              <a:rPr lang="en-US" sz="1200" dirty="0" smtClean="0"/>
              <a:t>“How are you feeling today?” </a:t>
            </a:r>
            <a:r>
              <a:rPr lang="en-US" sz="1200" dirty="0" err="1" smtClean="0"/>
              <a:t>vs</a:t>
            </a:r>
            <a:r>
              <a:rPr lang="en-US" sz="1200" dirty="0" smtClean="0"/>
              <a:t> “I hope you’re well” – the</a:t>
            </a:r>
            <a:r>
              <a:rPr lang="en-US" sz="1200" baseline="0" dirty="0" smtClean="0"/>
              <a:t> first question usually elicits a response like “I’m fine thank you” which is followed up by the caller with “I’m glad to hear that because I’m calling to ask if you’d be willing to make a donation to help out the less fortunate…..”  Much more effective in gaining donations.  People don’t want to appear stingy in the context of their own stated favourable circumstances. </a:t>
            </a:r>
            <a:endParaRPr lang="en-US" sz="1200" dirty="0" smtClean="0"/>
          </a:p>
          <a:p>
            <a:pPr marL="171450" indent="-171450">
              <a:lnSpc>
                <a:spcPts val="3600"/>
              </a:lnSpc>
              <a:buFont typeface="Arial" panose="020B0604020202020204" pitchFamily="34" charset="0"/>
              <a:buChar char="•"/>
            </a:pPr>
            <a:r>
              <a:rPr lang="en-US" sz="1200" dirty="0" smtClean="0"/>
              <a:t>“Foot in the door” technique – start with a small request to gain compliance with related larger requests.</a:t>
            </a:r>
          </a:p>
          <a:p>
            <a:pPr marL="171450" indent="-171450">
              <a:lnSpc>
                <a:spcPts val="3600"/>
              </a:lnSpc>
              <a:buFont typeface="Arial" panose="020B0604020202020204" pitchFamily="34" charset="0"/>
              <a:buChar char="•"/>
            </a:pPr>
            <a:r>
              <a:rPr lang="en-US" sz="1200" dirty="0" smtClean="0"/>
              <a:t>The drive for consistency can cause people to act in ways that are contrary to their own best interests (e.g. Moriarty, 1972)</a:t>
            </a:r>
            <a:endParaRPr lang="en-AU" sz="1200" dirty="0" smtClean="0"/>
          </a:p>
          <a:p>
            <a:endParaRPr lang="en-AU" dirty="0"/>
          </a:p>
        </p:txBody>
      </p:sp>
      <p:sp>
        <p:nvSpPr>
          <p:cNvPr id="4" name="Slide Number Placeholder 3"/>
          <p:cNvSpPr>
            <a:spLocks noGrp="1"/>
          </p:cNvSpPr>
          <p:nvPr>
            <p:ph type="sldNum" sz="quarter" idx="10"/>
          </p:nvPr>
        </p:nvSpPr>
        <p:spPr/>
        <p:txBody>
          <a:bodyPr/>
          <a:lstStyle/>
          <a:p>
            <a:fld id="{5FD50E1C-1755-4DA5-9164-26290B1D0270}" type="slidenum">
              <a:rPr lang="en-AU" smtClean="0"/>
              <a:t>15</a:t>
            </a:fld>
            <a:endParaRPr lang="en-AU"/>
          </a:p>
        </p:txBody>
      </p:sp>
    </p:spTree>
    <p:extLst>
      <p:ext uri="{BB962C8B-B14F-4D97-AF65-F5344CB8AC3E}">
        <p14:creationId xmlns:p14="http://schemas.microsoft.com/office/powerpoint/2010/main" val="9391497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smtClean="0"/>
              <a:t>Involves inviting the</a:t>
            </a:r>
            <a:r>
              <a:rPr lang="en-AU" baseline="0" dirty="0" smtClean="0"/>
              <a:t> target person to engage in planning.  It can take a variety of forms.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aseline="0" dirty="0" smtClean="0"/>
              <a:t>It’s useful for discovering if the target person has concerns about the feasibility of a proposal or potential adverse consequences.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aseline="0" dirty="0" smtClean="0"/>
              <a:t>Consultation can be used in an attempt to gain support or approval from superiors for a new project or proposed change.</a:t>
            </a:r>
            <a:endParaRPr lang="en-AU" dirty="0"/>
          </a:p>
        </p:txBody>
      </p:sp>
      <p:sp>
        <p:nvSpPr>
          <p:cNvPr id="4" name="Slide Number Placeholder 3"/>
          <p:cNvSpPr>
            <a:spLocks noGrp="1"/>
          </p:cNvSpPr>
          <p:nvPr>
            <p:ph type="sldNum" sz="quarter" idx="10"/>
          </p:nvPr>
        </p:nvSpPr>
        <p:spPr/>
        <p:txBody>
          <a:bodyPr/>
          <a:lstStyle/>
          <a:p>
            <a:fld id="{5FD50E1C-1755-4DA5-9164-26290B1D0270}" type="slidenum">
              <a:rPr lang="en-AU" smtClean="0"/>
              <a:t>16</a:t>
            </a:fld>
            <a:endParaRPr lang="en-AU"/>
          </a:p>
        </p:txBody>
      </p:sp>
    </p:spTree>
    <p:extLst>
      <p:ext uri="{BB962C8B-B14F-4D97-AF65-F5344CB8AC3E}">
        <p14:creationId xmlns:p14="http://schemas.microsoft.com/office/powerpoint/2010/main" val="21605758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“Blood</a:t>
            </a:r>
            <a:r>
              <a:rPr lang="en-AU" baseline="0" dirty="0" smtClean="0"/>
              <a:t> is thicker than water.”  Kinship is a powerful influencer, as is shared ethnic identity.  But we’re typically not working with our family members, so how is this helpful?</a:t>
            </a:r>
          </a:p>
          <a:p>
            <a:endParaRPr lang="en-AU" baseline="0" dirty="0" smtClean="0"/>
          </a:p>
          <a:p>
            <a:r>
              <a:rPr lang="en-AU" baseline="0" dirty="0" smtClean="0"/>
              <a:t>Warren Buffett, recognised as the most successful investor of our time, recently wrote in a fiftieth anniversary letter to his company’s shareholders, “I will tell you what I would say to my family……”.  What followed was a flood of favourable reviews e.g. headlines like “Warren Buffett just wrote his best annual letter ever”; “You’d be a fool not to invest in Berkshire Hathaway.”</a:t>
            </a:r>
          </a:p>
          <a:p>
            <a:endParaRPr lang="en-AU" baseline="0" dirty="0" smtClean="0"/>
          </a:p>
          <a:p>
            <a:r>
              <a:rPr lang="en-AU" baseline="0" dirty="0" smtClean="0"/>
              <a:t>Because humans evolved as a species from small but stable groupings of genetically related individuals, we have also evolved a tendency to favour people who exist in close proximity to us; those with whom we form relationships.  </a:t>
            </a:r>
            <a:r>
              <a:rPr lang="en-AU" i="0" baseline="0" dirty="0" smtClean="0"/>
              <a:t>It </a:t>
            </a:r>
            <a:r>
              <a:rPr lang="en-AU" baseline="0" dirty="0" smtClean="0"/>
              <a:t>is in our homes and also our neighbourhoods, workplaces and even regions.  This can be referred to as ‘we-ness’.  Think of the “old school tie” network, or US college/university sororities and fraternities – these relationships are not ‘blood’ but can be very powerful over time and place.</a:t>
            </a:r>
          </a:p>
          <a:p>
            <a:endParaRPr lang="en-AU" baseline="0" dirty="0" smtClean="0"/>
          </a:p>
          <a:p>
            <a:r>
              <a:rPr lang="en-AU" baseline="0" dirty="0" smtClean="0"/>
              <a:t>When we act in unison, to achieve a goal for example, we come to see each other as more alike…….and we are more prepared to make a sacrifice for the greater good.  This is why some organisations invest in ‘team-building’ activities and weekends.  The more we perceive others to be part of ‘us’, the more we are likely to be influenced by them.</a:t>
            </a:r>
          </a:p>
          <a:p>
            <a:endParaRPr lang="en-AU" baseline="0" dirty="0" smtClean="0"/>
          </a:p>
          <a:p>
            <a:endParaRPr lang="en-AU" baseline="0" dirty="0" smtClean="0"/>
          </a:p>
          <a:p>
            <a:endParaRPr lang="en-AU" baseline="0" dirty="0" smtClean="0"/>
          </a:p>
          <a:p>
            <a:endParaRPr lang="en-AU" baseline="0" dirty="0" smtClean="0"/>
          </a:p>
        </p:txBody>
      </p:sp>
      <p:sp>
        <p:nvSpPr>
          <p:cNvPr id="4" name="Slide Number Placeholder 3"/>
          <p:cNvSpPr>
            <a:spLocks noGrp="1"/>
          </p:cNvSpPr>
          <p:nvPr>
            <p:ph type="sldNum" sz="quarter" idx="10"/>
          </p:nvPr>
        </p:nvSpPr>
        <p:spPr/>
        <p:txBody>
          <a:bodyPr/>
          <a:lstStyle/>
          <a:p>
            <a:fld id="{5FD50E1C-1755-4DA5-9164-26290B1D0270}" type="slidenum">
              <a:rPr lang="en-AU" smtClean="0"/>
              <a:t>17</a:t>
            </a:fld>
            <a:endParaRPr lang="en-AU"/>
          </a:p>
        </p:txBody>
      </p:sp>
    </p:spTree>
    <p:extLst>
      <p:ext uri="{BB962C8B-B14F-4D97-AF65-F5344CB8AC3E}">
        <p14:creationId xmlns:p14="http://schemas.microsoft.com/office/powerpoint/2010/main" val="28661836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5FD50E1C-1755-4DA5-9164-26290B1D0270}" type="slidenum">
              <a:rPr lang="en-AU" smtClean="0"/>
              <a:t>18</a:t>
            </a:fld>
            <a:endParaRPr lang="en-AU"/>
          </a:p>
        </p:txBody>
      </p:sp>
    </p:spTree>
    <p:extLst>
      <p:ext uri="{BB962C8B-B14F-4D97-AF65-F5344CB8AC3E}">
        <p14:creationId xmlns:p14="http://schemas.microsoft.com/office/powerpoint/2010/main" val="25682273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5FD50E1C-1755-4DA5-9164-26290B1D0270}" type="slidenum">
              <a:rPr lang="en-AU" smtClean="0"/>
              <a:t>19</a:t>
            </a:fld>
            <a:endParaRPr lang="en-AU"/>
          </a:p>
        </p:txBody>
      </p:sp>
    </p:spTree>
    <p:extLst>
      <p:ext uri="{BB962C8B-B14F-4D97-AF65-F5344CB8AC3E}">
        <p14:creationId xmlns:p14="http://schemas.microsoft.com/office/powerpoint/2010/main" val="2364722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Research</a:t>
            </a:r>
            <a:r>
              <a:rPr lang="en-AU" baseline="0" dirty="0" smtClean="0"/>
              <a:t> has provided us with a lot of information about powerful strategies that are employed, unconsciously or intentionally, to influence and persuade.  It is essential that we consider what is ethical and that we are authentic in what we do.</a:t>
            </a:r>
            <a:endParaRPr lang="en-AU" dirty="0"/>
          </a:p>
        </p:txBody>
      </p:sp>
      <p:sp>
        <p:nvSpPr>
          <p:cNvPr id="4" name="Slide Number Placeholder 3"/>
          <p:cNvSpPr>
            <a:spLocks noGrp="1"/>
          </p:cNvSpPr>
          <p:nvPr>
            <p:ph type="sldNum" sz="quarter" idx="10"/>
          </p:nvPr>
        </p:nvSpPr>
        <p:spPr/>
        <p:txBody>
          <a:bodyPr/>
          <a:lstStyle/>
          <a:p>
            <a:fld id="{5FD50E1C-1755-4DA5-9164-26290B1D0270}" type="slidenum">
              <a:rPr lang="en-AU" smtClean="0"/>
              <a:t>2</a:t>
            </a:fld>
            <a:endParaRPr lang="en-AU"/>
          </a:p>
        </p:txBody>
      </p:sp>
    </p:spTree>
    <p:extLst>
      <p:ext uri="{BB962C8B-B14F-4D97-AF65-F5344CB8AC3E}">
        <p14:creationId xmlns:p14="http://schemas.microsoft.com/office/powerpoint/2010/main" val="7465464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5FD50E1C-1755-4DA5-9164-26290B1D0270}" type="slidenum">
              <a:rPr lang="en-AU" smtClean="0"/>
              <a:t>20</a:t>
            </a:fld>
            <a:endParaRPr lang="en-AU"/>
          </a:p>
        </p:txBody>
      </p:sp>
    </p:spTree>
    <p:extLst>
      <p:ext uri="{BB962C8B-B14F-4D97-AF65-F5344CB8AC3E}">
        <p14:creationId xmlns:p14="http://schemas.microsoft.com/office/powerpoint/2010/main" val="32570317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5FD50E1C-1755-4DA5-9164-26290B1D0270}" type="slidenum">
              <a:rPr lang="en-AU" smtClean="0"/>
              <a:t>21</a:t>
            </a:fld>
            <a:endParaRPr lang="en-AU"/>
          </a:p>
        </p:txBody>
      </p:sp>
    </p:spTree>
    <p:extLst>
      <p:ext uri="{BB962C8B-B14F-4D97-AF65-F5344CB8AC3E}">
        <p14:creationId xmlns:p14="http://schemas.microsoft.com/office/powerpoint/2010/main" val="42791952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5FD50E1C-1755-4DA5-9164-26290B1D0270}" type="slidenum">
              <a:rPr lang="en-AU" smtClean="0"/>
              <a:t>22</a:t>
            </a:fld>
            <a:endParaRPr lang="en-AU"/>
          </a:p>
        </p:txBody>
      </p:sp>
    </p:spTree>
    <p:extLst>
      <p:ext uri="{BB962C8B-B14F-4D97-AF65-F5344CB8AC3E}">
        <p14:creationId xmlns:p14="http://schemas.microsoft.com/office/powerpoint/2010/main" val="39445501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5FD50E1C-1755-4DA5-9164-26290B1D0270}" type="slidenum">
              <a:rPr lang="en-AU" smtClean="0"/>
              <a:t>23</a:t>
            </a:fld>
            <a:endParaRPr lang="en-AU"/>
          </a:p>
        </p:txBody>
      </p:sp>
    </p:spTree>
    <p:extLst>
      <p:ext uri="{BB962C8B-B14F-4D97-AF65-F5344CB8AC3E}">
        <p14:creationId xmlns:p14="http://schemas.microsoft.com/office/powerpoint/2010/main" val="24238775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5FD50E1C-1755-4DA5-9164-26290B1D0270}" type="slidenum">
              <a:rPr lang="en-AU" smtClean="0"/>
              <a:t>3</a:t>
            </a:fld>
            <a:endParaRPr lang="en-AU"/>
          </a:p>
        </p:txBody>
      </p:sp>
    </p:spTree>
    <p:extLst>
      <p:ext uri="{BB962C8B-B14F-4D97-AF65-F5344CB8AC3E}">
        <p14:creationId xmlns:p14="http://schemas.microsoft.com/office/powerpoint/2010/main" val="15884321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5FD50E1C-1755-4DA5-9164-26290B1D0270}" type="slidenum">
              <a:rPr lang="en-AU" smtClean="0"/>
              <a:t>4</a:t>
            </a:fld>
            <a:endParaRPr lang="en-AU"/>
          </a:p>
        </p:txBody>
      </p:sp>
    </p:spTree>
    <p:extLst>
      <p:ext uri="{BB962C8B-B14F-4D97-AF65-F5344CB8AC3E}">
        <p14:creationId xmlns:p14="http://schemas.microsoft.com/office/powerpoint/2010/main" val="40157687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These are some key strategies</a:t>
            </a:r>
            <a:r>
              <a:rPr lang="en-AU" baseline="0" dirty="0" smtClean="0"/>
              <a:t> that are used to influence and persuade us at work, in advertising, in the political arena, debates, and in our day-to-day interactions with family, friends and colleagues.</a:t>
            </a:r>
          </a:p>
          <a:p>
            <a:r>
              <a:rPr lang="en-AU" baseline="0" dirty="0" err="1" smtClean="0"/>
              <a:t>Yukl</a:t>
            </a:r>
            <a:r>
              <a:rPr lang="en-AU" baseline="0" dirty="0" smtClean="0"/>
              <a:t> and Tracey have identified more </a:t>
            </a:r>
            <a:r>
              <a:rPr lang="en-AU" i="1" baseline="0" dirty="0" smtClean="0"/>
              <a:t>tactics</a:t>
            </a:r>
            <a:r>
              <a:rPr lang="en-AU" baseline="0" dirty="0" smtClean="0"/>
              <a:t> than those listed but only those relevant to today’s session are included.</a:t>
            </a:r>
          </a:p>
          <a:p>
            <a:r>
              <a:rPr lang="en-AU" baseline="0" dirty="0" err="1" smtClean="0"/>
              <a:t>Cialdini’s</a:t>
            </a:r>
            <a:r>
              <a:rPr lang="en-AU" baseline="0" dirty="0" smtClean="0"/>
              <a:t> earlier work identified only six </a:t>
            </a:r>
            <a:r>
              <a:rPr lang="en-AU" i="1" baseline="0" dirty="0" smtClean="0"/>
              <a:t>principles</a:t>
            </a:r>
            <a:r>
              <a:rPr lang="en-AU" baseline="0" dirty="0" smtClean="0"/>
              <a:t> of influence; the seventh, Unity, is found in his most recent work (2016).</a:t>
            </a:r>
          </a:p>
          <a:p>
            <a:endParaRPr lang="en-AU" dirty="0"/>
          </a:p>
        </p:txBody>
      </p:sp>
      <p:sp>
        <p:nvSpPr>
          <p:cNvPr id="4" name="Slide Number Placeholder 3"/>
          <p:cNvSpPr>
            <a:spLocks noGrp="1"/>
          </p:cNvSpPr>
          <p:nvPr>
            <p:ph type="sldNum" sz="quarter" idx="10"/>
          </p:nvPr>
        </p:nvSpPr>
        <p:spPr/>
        <p:txBody>
          <a:bodyPr/>
          <a:lstStyle/>
          <a:p>
            <a:fld id="{5FD50E1C-1755-4DA5-9164-26290B1D0270}" type="slidenum">
              <a:rPr lang="en-AU" smtClean="0"/>
              <a:t>5</a:t>
            </a:fld>
            <a:endParaRPr lang="en-AU"/>
          </a:p>
        </p:txBody>
      </p:sp>
    </p:spTree>
    <p:extLst>
      <p:ext uri="{BB962C8B-B14F-4D97-AF65-F5344CB8AC3E}">
        <p14:creationId xmlns:p14="http://schemas.microsoft.com/office/powerpoint/2010/main" val="21460317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AU" dirty="0" smtClean="0"/>
              <a:t>Involves</a:t>
            </a:r>
            <a:r>
              <a:rPr lang="en-AU" baseline="0" dirty="0" smtClean="0"/>
              <a:t> behaviour intended to portray yourself to others in a manner that portrays your moral worthiness, or demonstrates sincerity, dedication and loyalty to the organisation, team or followers.</a:t>
            </a:r>
          </a:p>
          <a:p>
            <a:pPr marL="171450" indent="-171450">
              <a:buFont typeface="Arial" panose="020B0604020202020204" pitchFamily="34" charset="0"/>
              <a:buChar char="•"/>
            </a:pPr>
            <a:r>
              <a:rPr lang="en-AU" baseline="0" dirty="0" smtClean="0"/>
              <a:t>Includes volunteering to do tasks that are highly visible, arriving early/staying late at work, demonstrating effective behaviour when you know the boss is watching, walking the talk…..”organisational citizenship behaviours”.</a:t>
            </a:r>
            <a:endParaRPr lang="en-AU" dirty="0"/>
          </a:p>
        </p:txBody>
      </p:sp>
      <p:sp>
        <p:nvSpPr>
          <p:cNvPr id="4" name="Slide Number Placeholder 3"/>
          <p:cNvSpPr>
            <a:spLocks noGrp="1"/>
          </p:cNvSpPr>
          <p:nvPr>
            <p:ph type="sldNum" sz="quarter" idx="10"/>
          </p:nvPr>
        </p:nvSpPr>
        <p:spPr/>
        <p:txBody>
          <a:bodyPr/>
          <a:lstStyle/>
          <a:p>
            <a:fld id="{5FD50E1C-1755-4DA5-9164-26290B1D0270}" type="slidenum">
              <a:rPr lang="en-AU" smtClean="0"/>
              <a:t>6</a:t>
            </a:fld>
            <a:endParaRPr lang="en-AU"/>
          </a:p>
        </p:txBody>
      </p:sp>
    </p:spTree>
    <p:extLst>
      <p:ext uri="{BB962C8B-B14F-4D97-AF65-F5344CB8AC3E}">
        <p14:creationId xmlns:p14="http://schemas.microsoft.com/office/powerpoint/2010/main" val="42134991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ts val="4100"/>
              </a:lnSpc>
              <a:spcBef>
                <a:spcPts val="0"/>
              </a:spcBef>
              <a:spcAft>
                <a:spcPts val="0"/>
              </a:spcAft>
              <a:buClrTx/>
              <a:buSzTx/>
              <a:buFont typeface="Arial" panose="020B0604020202020204" pitchFamily="34" charset="0"/>
              <a:buNone/>
              <a:tabLst/>
              <a:defRPr/>
            </a:pPr>
            <a:r>
              <a:rPr lang="en-US" dirty="0" smtClean="0"/>
              <a:t>Hugh</a:t>
            </a:r>
            <a:r>
              <a:rPr lang="en-US" baseline="0" dirty="0" smtClean="0"/>
              <a:t> </a:t>
            </a:r>
            <a:r>
              <a:rPr lang="en-US" baseline="0" dirty="0" err="1" smtClean="0"/>
              <a:t>Jackman</a:t>
            </a:r>
            <a:r>
              <a:rPr lang="en-US" baseline="0" dirty="0" smtClean="0"/>
              <a:t> and Miranda Kerr</a:t>
            </a:r>
          </a:p>
          <a:p>
            <a:pPr marL="0" marR="0" indent="0" algn="l" defTabSz="914400" rtl="0" eaLnBrk="1" fontAlgn="auto" latinLnBrk="0" hangingPunct="1">
              <a:lnSpc>
                <a:spcPts val="4100"/>
              </a:lnSpc>
              <a:spcBef>
                <a:spcPts val="0"/>
              </a:spcBef>
              <a:spcAft>
                <a:spcPts val="0"/>
              </a:spcAft>
              <a:buClrTx/>
              <a:buSzTx/>
              <a:buFont typeface="Arial" panose="020B0604020202020204" pitchFamily="34" charset="0"/>
              <a:buNone/>
              <a:tabLst/>
              <a:defRPr/>
            </a:pPr>
            <a:endParaRPr lang="en-AU" dirty="0" smtClean="0"/>
          </a:p>
          <a:p>
            <a:pPr marL="171450" indent="-171450">
              <a:lnSpc>
                <a:spcPts val="4100"/>
              </a:lnSpc>
              <a:buFont typeface="Arial" panose="020B0604020202020204" pitchFamily="34" charset="0"/>
              <a:buChar char="•"/>
            </a:pPr>
            <a:r>
              <a:rPr lang="en-US" dirty="0" smtClean="0"/>
              <a:t>People prefer to say yes to those they know and like, are attractive, are similar to them (e.g. Garner, 2005) or who give them compliments. </a:t>
            </a:r>
            <a:r>
              <a:rPr lang="en-US" baseline="0" dirty="0" smtClean="0"/>
              <a:t> </a:t>
            </a:r>
            <a:r>
              <a:rPr lang="en-US" dirty="0" smtClean="0"/>
              <a:t>An old adage: ‘People don’t care how much you know until they know how much you care.’</a:t>
            </a:r>
          </a:p>
          <a:p>
            <a:pPr marL="171450" indent="-171450">
              <a:lnSpc>
                <a:spcPts val="4100"/>
              </a:lnSpc>
              <a:buFont typeface="Arial" panose="020B0604020202020204" pitchFamily="34" charset="0"/>
              <a:buChar char="•"/>
            </a:pPr>
            <a:r>
              <a:rPr lang="en-US" dirty="0" smtClean="0"/>
              <a:t>You may be surprised to know that even flattery that appears to have an ulterior motive or is ‘empty’ has some impact. </a:t>
            </a:r>
          </a:p>
          <a:p>
            <a:pPr marL="171450" indent="-171450">
              <a:lnSpc>
                <a:spcPts val="4100"/>
              </a:lnSpc>
              <a:buFont typeface="Arial" panose="020B0604020202020204" pitchFamily="34" charset="0"/>
              <a:buChar char="•"/>
            </a:pPr>
            <a:r>
              <a:rPr lang="en-US" dirty="0" smtClean="0"/>
              <a:t>The factor</a:t>
            </a:r>
            <a:r>
              <a:rPr lang="en-US" baseline="0" dirty="0" smtClean="0"/>
              <a:t> that plays the largest role in the success of youth mentoring programs is the initial similarity in interests between the student and mentor</a:t>
            </a:r>
            <a:endParaRPr lang="en-US" dirty="0" smtClean="0"/>
          </a:p>
          <a:p>
            <a:pPr marL="171450" indent="-171450">
              <a:lnSpc>
                <a:spcPts val="4100"/>
              </a:lnSpc>
              <a:buFont typeface="Arial" panose="020B0604020202020204" pitchFamily="34" charset="0"/>
              <a:buChar char="•"/>
            </a:pPr>
            <a:r>
              <a:rPr lang="en-US" dirty="0" smtClean="0"/>
              <a:t>Familiarity affects liking [</a:t>
            </a:r>
            <a:r>
              <a:rPr lang="en-US" i="1" dirty="0" smtClean="0"/>
              <a:t>in pleasant conditions</a:t>
            </a:r>
            <a:r>
              <a:rPr lang="en-US" dirty="0" smtClean="0"/>
              <a:t>],</a:t>
            </a:r>
            <a:r>
              <a:rPr lang="en-US" baseline="0" dirty="0" smtClean="0"/>
              <a:t> </a:t>
            </a:r>
            <a:r>
              <a:rPr lang="en-US" dirty="0" smtClean="0"/>
              <a:t>e.g. Bornstein et al</a:t>
            </a:r>
            <a:r>
              <a:rPr lang="en-US" baseline="0" dirty="0" smtClean="0"/>
              <a:t> (</a:t>
            </a:r>
            <a:r>
              <a:rPr lang="en-US" dirty="0" smtClean="0"/>
              <a:t>1987) – trying to improve</a:t>
            </a:r>
            <a:r>
              <a:rPr lang="en-US" baseline="0" dirty="0" smtClean="0"/>
              <a:t> relations between different ethnic groups by integrating them in schools wasn’t effective because classrooms and playgrounds cause frustration, competition and conflict.</a:t>
            </a:r>
            <a:endParaRPr lang="en-US" dirty="0" smtClean="0"/>
          </a:p>
          <a:p>
            <a:pPr marL="171450" indent="-171450">
              <a:lnSpc>
                <a:spcPts val="4100"/>
              </a:lnSpc>
              <a:buFont typeface="Arial" panose="020B0604020202020204" pitchFamily="34" charset="0"/>
              <a:buChar char="•"/>
            </a:pPr>
            <a:r>
              <a:rPr lang="en-US" dirty="0" smtClean="0"/>
              <a:t>The impact of association – basking in reflected glory or distancing ourselves from failure</a:t>
            </a:r>
          </a:p>
          <a:p>
            <a:pPr marL="171450" indent="-171450">
              <a:lnSpc>
                <a:spcPts val="4100"/>
              </a:lnSpc>
              <a:buFont typeface="Arial" panose="020B0604020202020204" pitchFamily="34" charset="0"/>
              <a:buChar char="•"/>
            </a:pPr>
            <a:endParaRPr lang="en-US" dirty="0" smtClean="0"/>
          </a:p>
          <a:p>
            <a:endParaRPr lang="en-AU" dirty="0"/>
          </a:p>
        </p:txBody>
      </p:sp>
      <p:sp>
        <p:nvSpPr>
          <p:cNvPr id="4" name="Slide Number Placeholder 3"/>
          <p:cNvSpPr>
            <a:spLocks noGrp="1"/>
          </p:cNvSpPr>
          <p:nvPr>
            <p:ph type="sldNum" sz="quarter" idx="10"/>
          </p:nvPr>
        </p:nvSpPr>
        <p:spPr/>
        <p:txBody>
          <a:bodyPr/>
          <a:lstStyle/>
          <a:p>
            <a:fld id="{5FD50E1C-1755-4DA5-9164-26290B1D0270}" type="slidenum">
              <a:rPr lang="en-AU" smtClean="0"/>
              <a:t>7</a:t>
            </a:fld>
            <a:endParaRPr lang="en-AU"/>
          </a:p>
        </p:txBody>
      </p:sp>
    </p:spTree>
    <p:extLst>
      <p:ext uri="{BB962C8B-B14F-4D97-AF65-F5344CB8AC3E}">
        <p14:creationId xmlns:p14="http://schemas.microsoft.com/office/powerpoint/2010/main" val="593592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nSpc>
                <a:spcPts val="4200"/>
              </a:lnSpc>
              <a:buFont typeface="Arial" panose="020B0604020202020204" pitchFamily="34" charset="0"/>
              <a:buChar char="•"/>
            </a:pPr>
            <a:r>
              <a:rPr lang="en-AU" sz="1200" kern="1200" dirty="0" smtClean="0"/>
              <a:t>Titles, clothes and other status symbols are powerful…but trying </a:t>
            </a:r>
            <a:r>
              <a:rPr lang="en-AU" sz="1200" i="1" kern="1200" dirty="0" smtClean="0"/>
              <a:t>too</a:t>
            </a:r>
            <a:r>
              <a:rPr lang="en-AU" sz="1200" kern="1200" dirty="0" smtClean="0"/>
              <a:t> hard can backfire!</a:t>
            </a:r>
            <a:r>
              <a:rPr lang="en-AU" sz="1200" kern="1200" baseline="0" dirty="0" smtClean="0"/>
              <a:t>  </a:t>
            </a:r>
            <a:r>
              <a:rPr lang="en-AU" sz="1200" kern="1200" dirty="0" smtClean="0">
                <a:solidFill>
                  <a:schemeClr val="tx1"/>
                </a:solidFill>
                <a:effectLst/>
                <a:latin typeface="+mn-lt"/>
                <a:ea typeface="+mn-ea"/>
                <a:cs typeface="+mn-cs"/>
              </a:rPr>
              <a:t>When women donned expensive sunglasses and were told the specs were counterfeit, as opposed to when they thought they were real, they cheated more often on lab experiments with cash payouts. Fake sunglasses also seemed to make women see others' behaviour as suspect. Authors of the study, published in May 2010 in </a:t>
            </a:r>
            <a:r>
              <a:rPr lang="en-AU" sz="1200" i="1" kern="1200" dirty="0" smtClean="0">
                <a:solidFill>
                  <a:schemeClr val="tx1"/>
                </a:solidFill>
                <a:effectLst/>
                <a:latin typeface="+mn-lt"/>
                <a:ea typeface="+mn-ea"/>
                <a:cs typeface="+mn-cs"/>
              </a:rPr>
              <a:t>Psychological Science</a:t>
            </a:r>
            <a:r>
              <a:rPr lang="en-AU" sz="1200" kern="1200" dirty="0" smtClean="0">
                <a:solidFill>
                  <a:schemeClr val="tx1"/>
                </a:solidFill>
                <a:effectLst/>
                <a:latin typeface="+mn-lt"/>
                <a:ea typeface="+mn-ea"/>
                <a:cs typeface="+mn-cs"/>
              </a:rPr>
              <a:t>, theorise that counterfeit glasses increase unethical behaviour by making their wearers feel less authentic.</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smtClean="0"/>
              <a:t>Lowered voice pitch tends to be more influential and convincing (Cheng et al, 2016). </a:t>
            </a:r>
            <a:r>
              <a:rPr lang="en-AU" dirty="0" smtClean="0"/>
              <a:t>The key was, initial voice pitch didn't matter. It was whether the voice got deeper during the exchange with their group.  Meaning people of all voice pitches may possess the power to persuade.</a:t>
            </a:r>
            <a:endParaRPr lang="en-AU" sz="1200" kern="1200" dirty="0" smtClean="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t>You may introduce some individuality (</a:t>
            </a:r>
            <a:r>
              <a:rPr lang="en-AU" sz="1200" kern="1200" dirty="0" err="1" smtClean="0"/>
              <a:t>Belleza</a:t>
            </a:r>
            <a:r>
              <a:rPr lang="en-AU" sz="1200" kern="1200" dirty="0" smtClean="0"/>
              <a:t>, Gino &amp; </a:t>
            </a:r>
            <a:r>
              <a:rPr lang="en-AU" sz="1200" kern="1200" dirty="0" err="1" smtClean="0"/>
              <a:t>Keinan</a:t>
            </a:r>
            <a:r>
              <a:rPr lang="en-AU" sz="1200" kern="1200" dirty="0" smtClean="0"/>
              <a:t>, 2013) – see below</a:t>
            </a:r>
            <a:endParaRPr lang="en-AU" sz="1200" kern="1200" dirty="0" smtClean="0">
              <a:solidFill>
                <a:schemeClr val="tx1"/>
              </a:solidFill>
              <a:effectLst/>
              <a:latin typeface="+mn-lt"/>
              <a:ea typeface="+mn-ea"/>
              <a:cs typeface="+mn-cs"/>
            </a:endParaRPr>
          </a:p>
          <a:p>
            <a:endParaRPr lang="en-AU" sz="1200" kern="1200" dirty="0" smtClean="0">
              <a:solidFill>
                <a:schemeClr val="tx1"/>
              </a:solidFill>
              <a:effectLst/>
              <a:latin typeface="+mn-lt"/>
              <a:ea typeface="+mn-ea"/>
              <a:cs typeface="+mn-cs"/>
            </a:endParaRPr>
          </a:p>
          <a:p>
            <a:r>
              <a:rPr lang="en-AU" sz="1200" b="1" kern="1200" dirty="0" smtClean="0">
                <a:solidFill>
                  <a:schemeClr val="tx1"/>
                </a:solidFill>
                <a:effectLst/>
                <a:latin typeface="+mn-lt"/>
                <a:ea typeface="+mn-ea"/>
                <a:cs typeface="+mn-cs"/>
              </a:rPr>
              <a:t>The Red Sneakers Effect</a:t>
            </a:r>
            <a:endParaRPr lang="en-AU" sz="120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It's not news to anyone that we judge others based on their clothes. In general, studies that investigate these judgments find that people prefer clothing that matches expectations—surgeons in scrubs, little boys in blue—with one notable exception. A series of studies published in an article in June 2014 in the </a:t>
            </a:r>
            <a:r>
              <a:rPr lang="en-AU" sz="1200" i="1" kern="1200" dirty="0" smtClean="0">
                <a:solidFill>
                  <a:schemeClr val="tx1"/>
                </a:solidFill>
                <a:effectLst/>
                <a:latin typeface="+mn-lt"/>
                <a:ea typeface="+mn-ea"/>
                <a:cs typeface="+mn-cs"/>
              </a:rPr>
              <a:t>Journal of Consumer Research</a:t>
            </a:r>
            <a:r>
              <a:rPr lang="en-AU" sz="1200" kern="1200" dirty="0" smtClean="0">
                <a:solidFill>
                  <a:schemeClr val="tx1"/>
                </a:solidFill>
                <a:effectLst/>
                <a:latin typeface="+mn-lt"/>
                <a:ea typeface="+mn-ea"/>
                <a:cs typeface="+mn-cs"/>
              </a:rPr>
              <a:t> explored observers' reactions to people who broke established norms only slightly. In one scenario, a man at a black-tie affair was viewed as having higher status and competence when wearing a red bow tie. The researchers also found that valuing uniqueness increased audience members' ratings of the status and competence of a professor who wore red Converse sneakers while giving a lecture. (</a:t>
            </a:r>
            <a:r>
              <a:rPr lang="en-AU" sz="1200" kern="1200" dirty="0" err="1" smtClean="0">
                <a:solidFill>
                  <a:schemeClr val="tx1"/>
                </a:solidFill>
                <a:effectLst/>
                <a:latin typeface="+mn-lt"/>
                <a:ea typeface="+mn-ea"/>
                <a:cs typeface="+mn-cs"/>
              </a:rPr>
              <a:t>Bellezza</a:t>
            </a:r>
            <a:r>
              <a:rPr lang="en-AU" sz="1200" kern="1200" dirty="0" smtClean="0">
                <a:solidFill>
                  <a:schemeClr val="tx1"/>
                </a:solidFill>
                <a:effectLst/>
                <a:latin typeface="+mn-lt"/>
                <a:ea typeface="+mn-ea"/>
                <a:cs typeface="+mn-cs"/>
              </a:rPr>
              <a:t>, Gino &amp; </a:t>
            </a:r>
            <a:r>
              <a:rPr lang="en-AU" sz="1200" kern="1200" dirty="0" err="1" smtClean="0">
                <a:solidFill>
                  <a:schemeClr val="tx1"/>
                </a:solidFill>
                <a:effectLst/>
                <a:latin typeface="+mn-lt"/>
                <a:ea typeface="+mn-ea"/>
                <a:cs typeface="+mn-cs"/>
              </a:rPr>
              <a:t>Keinan</a:t>
            </a:r>
            <a:r>
              <a:rPr lang="en-AU" sz="1200" kern="1200" dirty="0" smtClean="0">
                <a:solidFill>
                  <a:schemeClr val="tx1"/>
                </a:solidFill>
                <a:effectLst/>
                <a:latin typeface="+mn-lt"/>
                <a:ea typeface="+mn-ea"/>
                <a:cs typeface="+mn-cs"/>
              </a:rPr>
              <a:t>, 2013) The results suggest that people judge these slight deviations from the norm as positive because they suggest that the individual is powerful enough to risk the social costs of such behaviours.</a:t>
            </a:r>
            <a:r>
              <a:rPr lang="en-AU" dirty="0" smtClean="0"/>
              <a:t> </a:t>
            </a:r>
            <a:endParaRPr lang="en-AU" sz="1200" kern="1200" dirty="0" smtClean="0">
              <a:solidFill>
                <a:schemeClr val="tx1"/>
              </a:solidFill>
              <a:effectLst/>
              <a:latin typeface="+mn-lt"/>
              <a:ea typeface="+mn-ea"/>
              <a:cs typeface="+mn-cs"/>
            </a:endParaRPr>
          </a:p>
          <a:p>
            <a:endParaRPr lang="en-AU"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FD50E1C-1755-4DA5-9164-26290B1D0270}" type="slidenum">
              <a:rPr lang="en-AU" smtClean="0"/>
              <a:t>8</a:t>
            </a:fld>
            <a:endParaRPr lang="en-AU"/>
          </a:p>
        </p:txBody>
      </p:sp>
    </p:spTree>
    <p:extLst>
      <p:ext uri="{BB962C8B-B14F-4D97-AF65-F5344CB8AC3E}">
        <p14:creationId xmlns:p14="http://schemas.microsoft.com/office/powerpoint/2010/main" val="36699009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ts val="4200"/>
              </a:lnSpc>
            </a:pPr>
            <a:r>
              <a:rPr lang="en-AU" dirty="0" smtClean="0"/>
              <a:t>People expressing certainty seem better informed, perhaps more credible.</a:t>
            </a:r>
          </a:p>
          <a:p>
            <a:pPr marL="0" indent="0">
              <a:lnSpc>
                <a:spcPts val="4200"/>
              </a:lnSpc>
              <a:buNone/>
            </a:pPr>
            <a:endParaRPr lang="en-AU" dirty="0" smtClean="0"/>
          </a:p>
          <a:p>
            <a:pPr marL="0" indent="0">
              <a:lnSpc>
                <a:spcPts val="4200"/>
              </a:lnSpc>
              <a:buNone/>
            </a:pPr>
            <a:r>
              <a:rPr lang="en-AU" dirty="0" smtClean="0"/>
              <a:t>However…</a:t>
            </a:r>
          </a:p>
          <a:p>
            <a:pPr>
              <a:lnSpc>
                <a:spcPts val="4200"/>
              </a:lnSpc>
            </a:pPr>
            <a:r>
              <a:rPr lang="en-AU" dirty="0" smtClean="0"/>
              <a:t>Uncertainty can be a powerful tool too, in the hands of someone perceived to have expertise</a:t>
            </a:r>
          </a:p>
          <a:p>
            <a:pPr marL="0" indent="0">
              <a:lnSpc>
                <a:spcPts val="4200"/>
              </a:lnSpc>
              <a:buNone/>
            </a:pPr>
            <a:r>
              <a:rPr lang="en-AU" sz="1050" dirty="0" smtClean="0"/>
              <a:t>						</a:t>
            </a:r>
            <a:r>
              <a:rPr lang="en-AU" sz="1050" dirty="0" err="1" smtClean="0"/>
              <a:t>Tormala</a:t>
            </a:r>
            <a:r>
              <a:rPr lang="en-AU" sz="1050" dirty="0" smtClean="0"/>
              <a:t> (2016)</a:t>
            </a:r>
          </a:p>
          <a:p>
            <a:pPr marL="0" marR="0" indent="0" algn="l" defTabSz="914400" rtl="0" eaLnBrk="1" fontAlgn="auto" latinLnBrk="0" hangingPunct="1">
              <a:lnSpc>
                <a:spcPct val="100000"/>
              </a:lnSpc>
              <a:spcBef>
                <a:spcPts val="0"/>
              </a:spcBef>
              <a:spcAft>
                <a:spcPts val="0"/>
              </a:spcAft>
              <a:buClrTx/>
              <a:buSzTx/>
              <a:buFontTx/>
              <a:buNone/>
              <a:tabLst/>
              <a:defRPr/>
            </a:pPr>
            <a:endParaRPr lang="en-AU"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It can make the person appear</a:t>
            </a:r>
            <a:r>
              <a:rPr lang="en-AU" baseline="0" dirty="0" smtClean="0"/>
              <a:t> more trustworthy and authentic.  It </a:t>
            </a:r>
            <a:r>
              <a:rPr lang="en-AU" dirty="0" smtClean="0"/>
              <a:t>draws us in, causes us to pay more attention, and to think more deeply about what is going on</a:t>
            </a:r>
          </a:p>
          <a:p>
            <a:endParaRPr lang="en-AU" dirty="0"/>
          </a:p>
        </p:txBody>
      </p:sp>
      <p:sp>
        <p:nvSpPr>
          <p:cNvPr id="4" name="Slide Number Placeholder 3"/>
          <p:cNvSpPr>
            <a:spLocks noGrp="1"/>
          </p:cNvSpPr>
          <p:nvPr>
            <p:ph type="sldNum" sz="quarter" idx="10"/>
          </p:nvPr>
        </p:nvSpPr>
        <p:spPr/>
        <p:txBody>
          <a:bodyPr/>
          <a:lstStyle/>
          <a:p>
            <a:fld id="{5FD50E1C-1755-4DA5-9164-26290B1D0270}" type="slidenum">
              <a:rPr lang="en-AU" smtClean="0"/>
              <a:t>9</a:t>
            </a:fld>
            <a:endParaRPr lang="en-AU"/>
          </a:p>
        </p:txBody>
      </p:sp>
    </p:spTree>
    <p:extLst>
      <p:ext uri="{BB962C8B-B14F-4D97-AF65-F5344CB8AC3E}">
        <p14:creationId xmlns:p14="http://schemas.microsoft.com/office/powerpoint/2010/main" val="28661836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AU"/>
          </a:p>
        </p:txBody>
      </p:sp>
      <p:sp>
        <p:nvSpPr>
          <p:cNvPr id="4" name="Rectangle 4"/>
          <p:cNvSpPr>
            <a:spLocks noGrp="1" noChangeArrowheads="1"/>
          </p:cNvSpPr>
          <p:nvPr>
            <p:ph type="dt" sz="half" idx="10"/>
          </p:nvPr>
        </p:nvSpPr>
        <p:spPr>
          <a:ln/>
        </p:spPr>
        <p:txBody>
          <a:bodyPr/>
          <a:lstStyle>
            <a:lvl1pPr>
              <a:defRPr/>
            </a:lvl1pPr>
          </a:lstStyle>
          <a:p>
            <a:fld id="{B04EEC1A-B793-4087-96FE-AE1B4603A27E}" type="datetimeFigureOut">
              <a:rPr lang="en-AU" smtClean="0"/>
              <a:t>15/08/2017</a:t>
            </a:fld>
            <a:endParaRPr lang="en-AU"/>
          </a:p>
        </p:txBody>
      </p:sp>
      <p:sp>
        <p:nvSpPr>
          <p:cNvPr id="5" name="Rectangle 5"/>
          <p:cNvSpPr>
            <a:spLocks noGrp="1" noChangeArrowheads="1"/>
          </p:cNvSpPr>
          <p:nvPr>
            <p:ph type="ftr" sz="quarter" idx="11"/>
          </p:nvPr>
        </p:nvSpPr>
        <p:spPr>
          <a:ln/>
        </p:spPr>
        <p:txBody>
          <a:bodyPr/>
          <a:lstStyle>
            <a:lvl1pPr>
              <a:defRPr/>
            </a:lvl1pPr>
          </a:lstStyle>
          <a:p>
            <a:endParaRPr lang="en-AU"/>
          </a:p>
        </p:txBody>
      </p:sp>
      <p:sp>
        <p:nvSpPr>
          <p:cNvPr id="6" name="Rectangle 6"/>
          <p:cNvSpPr>
            <a:spLocks noGrp="1" noChangeArrowheads="1"/>
          </p:cNvSpPr>
          <p:nvPr>
            <p:ph type="sldNum" sz="quarter" idx="12"/>
          </p:nvPr>
        </p:nvSpPr>
        <p:spPr>
          <a:ln/>
        </p:spPr>
        <p:txBody>
          <a:bodyPr/>
          <a:lstStyle>
            <a:lvl1pPr>
              <a:defRPr/>
            </a:lvl1pPr>
          </a:lstStyle>
          <a:p>
            <a:fld id="{DEB896BA-F8D9-4C98-8069-AECFAEC4253B}" type="slidenum">
              <a:rPr lang="en-AU" smtClean="0"/>
              <a:t>‹#›</a:t>
            </a:fld>
            <a:endParaRPr lang="en-AU"/>
          </a:p>
        </p:txBody>
      </p:sp>
    </p:spTree>
    <p:extLst>
      <p:ext uri="{BB962C8B-B14F-4D97-AF65-F5344CB8AC3E}">
        <p14:creationId xmlns:p14="http://schemas.microsoft.com/office/powerpoint/2010/main" val="11211012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Rectangle 4"/>
          <p:cNvSpPr>
            <a:spLocks noGrp="1" noChangeArrowheads="1"/>
          </p:cNvSpPr>
          <p:nvPr>
            <p:ph type="dt" sz="half" idx="10"/>
          </p:nvPr>
        </p:nvSpPr>
        <p:spPr>
          <a:ln/>
        </p:spPr>
        <p:txBody>
          <a:bodyPr/>
          <a:lstStyle>
            <a:lvl1pPr>
              <a:defRPr/>
            </a:lvl1pPr>
          </a:lstStyle>
          <a:p>
            <a:fld id="{B04EEC1A-B793-4087-96FE-AE1B4603A27E}" type="datetimeFigureOut">
              <a:rPr lang="en-AU" smtClean="0"/>
              <a:t>15/08/2017</a:t>
            </a:fld>
            <a:endParaRPr lang="en-AU"/>
          </a:p>
        </p:txBody>
      </p:sp>
      <p:sp>
        <p:nvSpPr>
          <p:cNvPr id="5" name="Rectangle 5"/>
          <p:cNvSpPr>
            <a:spLocks noGrp="1" noChangeArrowheads="1"/>
          </p:cNvSpPr>
          <p:nvPr>
            <p:ph type="ftr" sz="quarter" idx="11"/>
          </p:nvPr>
        </p:nvSpPr>
        <p:spPr>
          <a:ln/>
        </p:spPr>
        <p:txBody>
          <a:bodyPr/>
          <a:lstStyle>
            <a:lvl1pPr>
              <a:defRPr/>
            </a:lvl1pPr>
          </a:lstStyle>
          <a:p>
            <a:endParaRPr lang="en-AU"/>
          </a:p>
        </p:txBody>
      </p:sp>
      <p:sp>
        <p:nvSpPr>
          <p:cNvPr id="6" name="Rectangle 6"/>
          <p:cNvSpPr>
            <a:spLocks noGrp="1" noChangeArrowheads="1"/>
          </p:cNvSpPr>
          <p:nvPr>
            <p:ph type="sldNum" sz="quarter" idx="12"/>
          </p:nvPr>
        </p:nvSpPr>
        <p:spPr>
          <a:ln/>
        </p:spPr>
        <p:txBody>
          <a:bodyPr/>
          <a:lstStyle>
            <a:lvl1pPr>
              <a:defRPr/>
            </a:lvl1pPr>
          </a:lstStyle>
          <a:p>
            <a:fld id="{DEB896BA-F8D9-4C98-8069-AECFAEC4253B}" type="slidenum">
              <a:rPr lang="en-AU" smtClean="0"/>
              <a:t>‹#›</a:t>
            </a:fld>
            <a:endParaRPr lang="en-AU"/>
          </a:p>
        </p:txBody>
      </p:sp>
    </p:spTree>
    <p:extLst>
      <p:ext uri="{BB962C8B-B14F-4D97-AF65-F5344CB8AC3E}">
        <p14:creationId xmlns:p14="http://schemas.microsoft.com/office/powerpoint/2010/main" val="1483472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Rectangle 4"/>
          <p:cNvSpPr>
            <a:spLocks noGrp="1" noChangeArrowheads="1"/>
          </p:cNvSpPr>
          <p:nvPr>
            <p:ph type="dt" sz="half" idx="10"/>
          </p:nvPr>
        </p:nvSpPr>
        <p:spPr>
          <a:ln/>
        </p:spPr>
        <p:txBody>
          <a:bodyPr/>
          <a:lstStyle>
            <a:lvl1pPr>
              <a:defRPr/>
            </a:lvl1pPr>
          </a:lstStyle>
          <a:p>
            <a:fld id="{B04EEC1A-B793-4087-96FE-AE1B4603A27E}" type="datetimeFigureOut">
              <a:rPr lang="en-AU" smtClean="0"/>
              <a:t>15/08/2017</a:t>
            </a:fld>
            <a:endParaRPr lang="en-AU"/>
          </a:p>
        </p:txBody>
      </p:sp>
      <p:sp>
        <p:nvSpPr>
          <p:cNvPr id="5" name="Rectangle 5"/>
          <p:cNvSpPr>
            <a:spLocks noGrp="1" noChangeArrowheads="1"/>
          </p:cNvSpPr>
          <p:nvPr>
            <p:ph type="ftr" sz="quarter" idx="11"/>
          </p:nvPr>
        </p:nvSpPr>
        <p:spPr>
          <a:ln/>
        </p:spPr>
        <p:txBody>
          <a:bodyPr/>
          <a:lstStyle>
            <a:lvl1pPr>
              <a:defRPr/>
            </a:lvl1pPr>
          </a:lstStyle>
          <a:p>
            <a:endParaRPr lang="en-AU"/>
          </a:p>
        </p:txBody>
      </p:sp>
      <p:sp>
        <p:nvSpPr>
          <p:cNvPr id="6" name="Rectangle 6"/>
          <p:cNvSpPr>
            <a:spLocks noGrp="1" noChangeArrowheads="1"/>
          </p:cNvSpPr>
          <p:nvPr>
            <p:ph type="sldNum" sz="quarter" idx="12"/>
          </p:nvPr>
        </p:nvSpPr>
        <p:spPr>
          <a:ln/>
        </p:spPr>
        <p:txBody>
          <a:bodyPr/>
          <a:lstStyle>
            <a:lvl1pPr>
              <a:defRPr/>
            </a:lvl1pPr>
          </a:lstStyle>
          <a:p>
            <a:fld id="{DEB896BA-F8D9-4C98-8069-AECFAEC4253B}" type="slidenum">
              <a:rPr lang="en-AU" smtClean="0"/>
              <a:t>‹#›</a:t>
            </a:fld>
            <a:endParaRPr lang="en-AU"/>
          </a:p>
        </p:txBody>
      </p:sp>
    </p:spTree>
    <p:extLst>
      <p:ext uri="{BB962C8B-B14F-4D97-AF65-F5344CB8AC3E}">
        <p14:creationId xmlns:p14="http://schemas.microsoft.com/office/powerpoint/2010/main" val="15540817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Rectangle 4"/>
          <p:cNvSpPr>
            <a:spLocks noGrp="1" noChangeArrowheads="1"/>
          </p:cNvSpPr>
          <p:nvPr>
            <p:ph type="dt" sz="half" idx="10"/>
          </p:nvPr>
        </p:nvSpPr>
        <p:spPr>
          <a:ln/>
        </p:spPr>
        <p:txBody>
          <a:bodyPr/>
          <a:lstStyle>
            <a:lvl1pPr>
              <a:defRPr/>
            </a:lvl1pPr>
          </a:lstStyle>
          <a:p>
            <a:fld id="{B04EEC1A-B793-4087-96FE-AE1B4603A27E}" type="datetimeFigureOut">
              <a:rPr lang="en-AU" smtClean="0"/>
              <a:t>15/08/2017</a:t>
            </a:fld>
            <a:endParaRPr lang="en-AU"/>
          </a:p>
        </p:txBody>
      </p:sp>
      <p:sp>
        <p:nvSpPr>
          <p:cNvPr id="5" name="Rectangle 5"/>
          <p:cNvSpPr>
            <a:spLocks noGrp="1" noChangeArrowheads="1"/>
          </p:cNvSpPr>
          <p:nvPr>
            <p:ph type="ftr" sz="quarter" idx="11"/>
          </p:nvPr>
        </p:nvSpPr>
        <p:spPr>
          <a:ln/>
        </p:spPr>
        <p:txBody>
          <a:bodyPr/>
          <a:lstStyle>
            <a:lvl1pPr>
              <a:defRPr/>
            </a:lvl1pPr>
          </a:lstStyle>
          <a:p>
            <a:endParaRPr lang="en-AU"/>
          </a:p>
        </p:txBody>
      </p:sp>
      <p:sp>
        <p:nvSpPr>
          <p:cNvPr id="6" name="Rectangle 6"/>
          <p:cNvSpPr>
            <a:spLocks noGrp="1" noChangeArrowheads="1"/>
          </p:cNvSpPr>
          <p:nvPr>
            <p:ph type="sldNum" sz="quarter" idx="12"/>
          </p:nvPr>
        </p:nvSpPr>
        <p:spPr>
          <a:ln/>
        </p:spPr>
        <p:txBody>
          <a:bodyPr/>
          <a:lstStyle>
            <a:lvl1pPr>
              <a:defRPr/>
            </a:lvl1pPr>
          </a:lstStyle>
          <a:p>
            <a:fld id="{DEB896BA-F8D9-4C98-8069-AECFAEC4253B}" type="slidenum">
              <a:rPr lang="en-AU" smtClean="0"/>
              <a:t>‹#›</a:t>
            </a:fld>
            <a:endParaRPr lang="en-AU"/>
          </a:p>
        </p:txBody>
      </p:sp>
    </p:spTree>
    <p:extLst>
      <p:ext uri="{BB962C8B-B14F-4D97-AF65-F5344CB8AC3E}">
        <p14:creationId xmlns:p14="http://schemas.microsoft.com/office/powerpoint/2010/main" val="31318441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B04EEC1A-B793-4087-96FE-AE1B4603A27E}" type="datetimeFigureOut">
              <a:rPr lang="en-AU" smtClean="0"/>
              <a:t>15/08/2017</a:t>
            </a:fld>
            <a:endParaRPr lang="en-AU"/>
          </a:p>
        </p:txBody>
      </p:sp>
      <p:sp>
        <p:nvSpPr>
          <p:cNvPr id="5" name="Rectangle 5"/>
          <p:cNvSpPr>
            <a:spLocks noGrp="1" noChangeArrowheads="1"/>
          </p:cNvSpPr>
          <p:nvPr>
            <p:ph type="ftr" sz="quarter" idx="11"/>
          </p:nvPr>
        </p:nvSpPr>
        <p:spPr>
          <a:ln/>
        </p:spPr>
        <p:txBody>
          <a:bodyPr/>
          <a:lstStyle>
            <a:lvl1pPr>
              <a:defRPr/>
            </a:lvl1pPr>
          </a:lstStyle>
          <a:p>
            <a:endParaRPr lang="en-AU"/>
          </a:p>
        </p:txBody>
      </p:sp>
      <p:sp>
        <p:nvSpPr>
          <p:cNvPr id="6" name="Rectangle 6"/>
          <p:cNvSpPr>
            <a:spLocks noGrp="1" noChangeArrowheads="1"/>
          </p:cNvSpPr>
          <p:nvPr>
            <p:ph type="sldNum" sz="quarter" idx="12"/>
          </p:nvPr>
        </p:nvSpPr>
        <p:spPr>
          <a:ln/>
        </p:spPr>
        <p:txBody>
          <a:bodyPr/>
          <a:lstStyle>
            <a:lvl1pPr>
              <a:defRPr/>
            </a:lvl1pPr>
          </a:lstStyle>
          <a:p>
            <a:fld id="{DEB896BA-F8D9-4C98-8069-AECFAEC4253B}" type="slidenum">
              <a:rPr lang="en-AU" smtClean="0"/>
              <a:t>‹#›</a:t>
            </a:fld>
            <a:endParaRPr lang="en-AU"/>
          </a:p>
        </p:txBody>
      </p:sp>
    </p:spTree>
    <p:extLst>
      <p:ext uri="{BB962C8B-B14F-4D97-AF65-F5344CB8AC3E}">
        <p14:creationId xmlns:p14="http://schemas.microsoft.com/office/powerpoint/2010/main" val="88424087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Rectangle 4"/>
          <p:cNvSpPr>
            <a:spLocks noGrp="1" noChangeArrowheads="1"/>
          </p:cNvSpPr>
          <p:nvPr>
            <p:ph type="dt" sz="half" idx="10"/>
          </p:nvPr>
        </p:nvSpPr>
        <p:spPr>
          <a:ln/>
        </p:spPr>
        <p:txBody>
          <a:bodyPr/>
          <a:lstStyle>
            <a:lvl1pPr>
              <a:defRPr/>
            </a:lvl1pPr>
          </a:lstStyle>
          <a:p>
            <a:fld id="{B04EEC1A-B793-4087-96FE-AE1B4603A27E}" type="datetimeFigureOut">
              <a:rPr lang="en-AU" smtClean="0"/>
              <a:t>15/08/2017</a:t>
            </a:fld>
            <a:endParaRPr lang="en-AU"/>
          </a:p>
        </p:txBody>
      </p:sp>
      <p:sp>
        <p:nvSpPr>
          <p:cNvPr id="6" name="Rectangle 5"/>
          <p:cNvSpPr>
            <a:spLocks noGrp="1" noChangeArrowheads="1"/>
          </p:cNvSpPr>
          <p:nvPr>
            <p:ph type="ftr" sz="quarter" idx="11"/>
          </p:nvPr>
        </p:nvSpPr>
        <p:spPr>
          <a:ln/>
        </p:spPr>
        <p:txBody>
          <a:bodyPr/>
          <a:lstStyle>
            <a:lvl1pPr>
              <a:defRPr/>
            </a:lvl1pPr>
          </a:lstStyle>
          <a:p>
            <a:endParaRPr lang="en-AU"/>
          </a:p>
        </p:txBody>
      </p:sp>
      <p:sp>
        <p:nvSpPr>
          <p:cNvPr id="7" name="Rectangle 6"/>
          <p:cNvSpPr>
            <a:spLocks noGrp="1" noChangeArrowheads="1"/>
          </p:cNvSpPr>
          <p:nvPr>
            <p:ph type="sldNum" sz="quarter" idx="12"/>
          </p:nvPr>
        </p:nvSpPr>
        <p:spPr>
          <a:ln/>
        </p:spPr>
        <p:txBody>
          <a:bodyPr/>
          <a:lstStyle>
            <a:lvl1pPr>
              <a:defRPr/>
            </a:lvl1pPr>
          </a:lstStyle>
          <a:p>
            <a:fld id="{DEB896BA-F8D9-4C98-8069-AECFAEC4253B}" type="slidenum">
              <a:rPr lang="en-AU" smtClean="0"/>
              <a:t>‹#›</a:t>
            </a:fld>
            <a:endParaRPr lang="en-AU"/>
          </a:p>
        </p:txBody>
      </p:sp>
    </p:spTree>
    <p:extLst>
      <p:ext uri="{BB962C8B-B14F-4D97-AF65-F5344CB8AC3E}">
        <p14:creationId xmlns:p14="http://schemas.microsoft.com/office/powerpoint/2010/main" val="15032199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Rectangle 4"/>
          <p:cNvSpPr>
            <a:spLocks noGrp="1" noChangeArrowheads="1"/>
          </p:cNvSpPr>
          <p:nvPr>
            <p:ph type="dt" sz="half" idx="10"/>
          </p:nvPr>
        </p:nvSpPr>
        <p:spPr>
          <a:ln/>
        </p:spPr>
        <p:txBody>
          <a:bodyPr/>
          <a:lstStyle>
            <a:lvl1pPr>
              <a:defRPr/>
            </a:lvl1pPr>
          </a:lstStyle>
          <a:p>
            <a:fld id="{B04EEC1A-B793-4087-96FE-AE1B4603A27E}" type="datetimeFigureOut">
              <a:rPr lang="en-AU" smtClean="0"/>
              <a:t>15/08/2017</a:t>
            </a:fld>
            <a:endParaRPr lang="en-AU"/>
          </a:p>
        </p:txBody>
      </p:sp>
      <p:sp>
        <p:nvSpPr>
          <p:cNvPr id="8" name="Rectangle 5"/>
          <p:cNvSpPr>
            <a:spLocks noGrp="1" noChangeArrowheads="1"/>
          </p:cNvSpPr>
          <p:nvPr>
            <p:ph type="ftr" sz="quarter" idx="11"/>
          </p:nvPr>
        </p:nvSpPr>
        <p:spPr>
          <a:ln/>
        </p:spPr>
        <p:txBody>
          <a:bodyPr/>
          <a:lstStyle>
            <a:lvl1pPr>
              <a:defRPr/>
            </a:lvl1pPr>
          </a:lstStyle>
          <a:p>
            <a:endParaRPr lang="en-AU"/>
          </a:p>
        </p:txBody>
      </p:sp>
      <p:sp>
        <p:nvSpPr>
          <p:cNvPr id="9" name="Rectangle 6"/>
          <p:cNvSpPr>
            <a:spLocks noGrp="1" noChangeArrowheads="1"/>
          </p:cNvSpPr>
          <p:nvPr>
            <p:ph type="sldNum" sz="quarter" idx="12"/>
          </p:nvPr>
        </p:nvSpPr>
        <p:spPr>
          <a:ln/>
        </p:spPr>
        <p:txBody>
          <a:bodyPr/>
          <a:lstStyle>
            <a:lvl1pPr>
              <a:defRPr/>
            </a:lvl1pPr>
          </a:lstStyle>
          <a:p>
            <a:fld id="{DEB896BA-F8D9-4C98-8069-AECFAEC4253B}" type="slidenum">
              <a:rPr lang="en-AU" smtClean="0"/>
              <a:t>‹#›</a:t>
            </a:fld>
            <a:endParaRPr lang="en-AU"/>
          </a:p>
        </p:txBody>
      </p:sp>
    </p:spTree>
    <p:extLst>
      <p:ext uri="{BB962C8B-B14F-4D97-AF65-F5344CB8AC3E}">
        <p14:creationId xmlns:p14="http://schemas.microsoft.com/office/powerpoint/2010/main" val="1170780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Rectangle 4"/>
          <p:cNvSpPr>
            <a:spLocks noGrp="1" noChangeArrowheads="1"/>
          </p:cNvSpPr>
          <p:nvPr>
            <p:ph type="dt" sz="half" idx="10"/>
          </p:nvPr>
        </p:nvSpPr>
        <p:spPr>
          <a:ln/>
        </p:spPr>
        <p:txBody>
          <a:bodyPr/>
          <a:lstStyle>
            <a:lvl1pPr>
              <a:defRPr/>
            </a:lvl1pPr>
          </a:lstStyle>
          <a:p>
            <a:fld id="{B04EEC1A-B793-4087-96FE-AE1B4603A27E}" type="datetimeFigureOut">
              <a:rPr lang="en-AU" smtClean="0"/>
              <a:t>15/08/2017</a:t>
            </a:fld>
            <a:endParaRPr lang="en-AU"/>
          </a:p>
        </p:txBody>
      </p:sp>
      <p:sp>
        <p:nvSpPr>
          <p:cNvPr id="4" name="Rectangle 5"/>
          <p:cNvSpPr>
            <a:spLocks noGrp="1" noChangeArrowheads="1"/>
          </p:cNvSpPr>
          <p:nvPr>
            <p:ph type="ftr" sz="quarter" idx="11"/>
          </p:nvPr>
        </p:nvSpPr>
        <p:spPr>
          <a:ln/>
        </p:spPr>
        <p:txBody>
          <a:bodyPr/>
          <a:lstStyle>
            <a:lvl1pPr>
              <a:defRPr/>
            </a:lvl1pPr>
          </a:lstStyle>
          <a:p>
            <a:endParaRPr lang="en-AU"/>
          </a:p>
        </p:txBody>
      </p:sp>
      <p:sp>
        <p:nvSpPr>
          <p:cNvPr id="5" name="Rectangle 6"/>
          <p:cNvSpPr>
            <a:spLocks noGrp="1" noChangeArrowheads="1"/>
          </p:cNvSpPr>
          <p:nvPr>
            <p:ph type="sldNum" sz="quarter" idx="12"/>
          </p:nvPr>
        </p:nvSpPr>
        <p:spPr>
          <a:ln/>
        </p:spPr>
        <p:txBody>
          <a:bodyPr/>
          <a:lstStyle>
            <a:lvl1pPr>
              <a:defRPr/>
            </a:lvl1pPr>
          </a:lstStyle>
          <a:p>
            <a:fld id="{DEB896BA-F8D9-4C98-8069-AECFAEC4253B}" type="slidenum">
              <a:rPr lang="en-AU" smtClean="0"/>
              <a:t>‹#›</a:t>
            </a:fld>
            <a:endParaRPr lang="en-AU"/>
          </a:p>
        </p:txBody>
      </p:sp>
    </p:spTree>
    <p:extLst>
      <p:ext uri="{BB962C8B-B14F-4D97-AF65-F5344CB8AC3E}">
        <p14:creationId xmlns:p14="http://schemas.microsoft.com/office/powerpoint/2010/main" val="3444244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B04EEC1A-B793-4087-96FE-AE1B4603A27E}" type="datetimeFigureOut">
              <a:rPr lang="en-AU" smtClean="0"/>
              <a:t>15/08/2017</a:t>
            </a:fld>
            <a:endParaRPr lang="en-AU"/>
          </a:p>
        </p:txBody>
      </p:sp>
      <p:sp>
        <p:nvSpPr>
          <p:cNvPr id="3" name="Rectangle 5"/>
          <p:cNvSpPr>
            <a:spLocks noGrp="1" noChangeArrowheads="1"/>
          </p:cNvSpPr>
          <p:nvPr>
            <p:ph type="ftr" sz="quarter" idx="11"/>
          </p:nvPr>
        </p:nvSpPr>
        <p:spPr>
          <a:ln/>
        </p:spPr>
        <p:txBody>
          <a:bodyPr/>
          <a:lstStyle>
            <a:lvl1pPr>
              <a:defRPr/>
            </a:lvl1pPr>
          </a:lstStyle>
          <a:p>
            <a:endParaRPr lang="en-AU"/>
          </a:p>
        </p:txBody>
      </p:sp>
      <p:sp>
        <p:nvSpPr>
          <p:cNvPr id="4" name="Rectangle 6"/>
          <p:cNvSpPr>
            <a:spLocks noGrp="1" noChangeArrowheads="1"/>
          </p:cNvSpPr>
          <p:nvPr>
            <p:ph type="sldNum" sz="quarter" idx="12"/>
          </p:nvPr>
        </p:nvSpPr>
        <p:spPr>
          <a:ln/>
        </p:spPr>
        <p:txBody>
          <a:bodyPr/>
          <a:lstStyle>
            <a:lvl1pPr>
              <a:defRPr/>
            </a:lvl1pPr>
          </a:lstStyle>
          <a:p>
            <a:fld id="{DEB896BA-F8D9-4C98-8069-AECFAEC4253B}" type="slidenum">
              <a:rPr lang="en-AU" smtClean="0"/>
              <a:t>‹#›</a:t>
            </a:fld>
            <a:endParaRPr lang="en-AU"/>
          </a:p>
        </p:txBody>
      </p:sp>
    </p:spTree>
    <p:extLst>
      <p:ext uri="{BB962C8B-B14F-4D97-AF65-F5344CB8AC3E}">
        <p14:creationId xmlns:p14="http://schemas.microsoft.com/office/powerpoint/2010/main" val="11781147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B04EEC1A-B793-4087-96FE-AE1B4603A27E}" type="datetimeFigureOut">
              <a:rPr lang="en-AU" smtClean="0"/>
              <a:t>15/08/2017</a:t>
            </a:fld>
            <a:endParaRPr lang="en-AU"/>
          </a:p>
        </p:txBody>
      </p:sp>
      <p:sp>
        <p:nvSpPr>
          <p:cNvPr id="6" name="Rectangle 5"/>
          <p:cNvSpPr>
            <a:spLocks noGrp="1" noChangeArrowheads="1"/>
          </p:cNvSpPr>
          <p:nvPr>
            <p:ph type="ftr" sz="quarter" idx="11"/>
          </p:nvPr>
        </p:nvSpPr>
        <p:spPr>
          <a:ln/>
        </p:spPr>
        <p:txBody>
          <a:bodyPr/>
          <a:lstStyle>
            <a:lvl1pPr>
              <a:defRPr/>
            </a:lvl1pPr>
          </a:lstStyle>
          <a:p>
            <a:endParaRPr lang="en-AU"/>
          </a:p>
        </p:txBody>
      </p:sp>
      <p:sp>
        <p:nvSpPr>
          <p:cNvPr id="7" name="Rectangle 6"/>
          <p:cNvSpPr>
            <a:spLocks noGrp="1" noChangeArrowheads="1"/>
          </p:cNvSpPr>
          <p:nvPr>
            <p:ph type="sldNum" sz="quarter" idx="12"/>
          </p:nvPr>
        </p:nvSpPr>
        <p:spPr>
          <a:ln/>
        </p:spPr>
        <p:txBody>
          <a:bodyPr/>
          <a:lstStyle>
            <a:lvl1pPr>
              <a:defRPr/>
            </a:lvl1pPr>
          </a:lstStyle>
          <a:p>
            <a:fld id="{DEB896BA-F8D9-4C98-8069-AECFAEC4253B}" type="slidenum">
              <a:rPr lang="en-AU" smtClean="0"/>
              <a:t>‹#›</a:t>
            </a:fld>
            <a:endParaRPr lang="en-AU"/>
          </a:p>
        </p:txBody>
      </p:sp>
    </p:spTree>
    <p:extLst>
      <p:ext uri="{BB962C8B-B14F-4D97-AF65-F5344CB8AC3E}">
        <p14:creationId xmlns:p14="http://schemas.microsoft.com/office/powerpoint/2010/main" val="37226526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AU"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B04EEC1A-B793-4087-96FE-AE1B4603A27E}" type="datetimeFigureOut">
              <a:rPr lang="en-AU" smtClean="0"/>
              <a:t>15/08/2017</a:t>
            </a:fld>
            <a:endParaRPr lang="en-AU"/>
          </a:p>
        </p:txBody>
      </p:sp>
      <p:sp>
        <p:nvSpPr>
          <p:cNvPr id="6" name="Rectangle 5"/>
          <p:cNvSpPr>
            <a:spLocks noGrp="1" noChangeArrowheads="1"/>
          </p:cNvSpPr>
          <p:nvPr>
            <p:ph type="ftr" sz="quarter" idx="11"/>
          </p:nvPr>
        </p:nvSpPr>
        <p:spPr>
          <a:ln/>
        </p:spPr>
        <p:txBody>
          <a:bodyPr/>
          <a:lstStyle>
            <a:lvl1pPr>
              <a:defRPr/>
            </a:lvl1pPr>
          </a:lstStyle>
          <a:p>
            <a:endParaRPr lang="en-AU"/>
          </a:p>
        </p:txBody>
      </p:sp>
      <p:sp>
        <p:nvSpPr>
          <p:cNvPr id="7" name="Rectangle 6"/>
          <p:cNvSpPr>
            <a:spLocks noGrp="1" noChangeArrowheads="1"/>
          </p:cNvSpPr>
          <p:nvPr>
            <p:ph type="sldNum" sz="quarter" idx="12"/>
          </p:nvPr>
        </p:nvSpPr>
        <p:spPr>
          <a:ln/>
        </p:spPr>
        <p:txBody>
          <a:bodyPr/>
          <a:lstStyle>
            <a:lvl1pPr>
              <a:defRPr/>
            </a:lvl1pPr>
          </a:lstStyle>
          <a:p>
            <a:fld id="{DEB896BA-F8D9-4C98-8069-AECFAEC4253B}" type="slidenum">
              <a:rPr lang="en-AU" smtClean="0"/>
              <a:t>‹#›</a:t>
            </a:fld>
            <a:endParaRPr lang="en-AU"/>
          </a:p>
        </p:txBody>
      </p:sp>
    </p:spTree>
    <p:extLst>
      <p:ext uri="{BB962C8B-B14F-4D97-AF65-F5344CB8AC3E}">
        <p14:creationId xmlns:p14="http://schemas.microsoft.com/office/powerpoint/2010/main" val="37712167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s-ES" smtClean="0"/>
              <a:t>Haga clic para cambiar el estilo de título	</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vl1pPr>
          </a:lstStyle>
          <a:p>
            <a:fld id="{B04EEC1A-B793-4087-96FE-AE1B4603A27E}" type="datetimeFigureOut">
              <a:rPr lang="en-AU" smtClean="0"/>
              <a:t>15/08/2017</a:t>
            </a:fld>
            <a:endParaRPr lang="en-A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vl1pPr>
          </a:lstStyle>
          <a:p>
            <a:endParaRPr lang="en-A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vl1pPr>
          </a:lstStyle>
          <a:p>
            <a:fld id="{DEB896BA-F8D9-4C98-8069-AECFAEC4253B}" type="slidenum">
              <a:rPr lang="en-AU" smtClean="0"/>
              <a:t>‹#›</a:t>
            </a:fld>
            <a:endParaRPr lang="en-A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cs typeface="Arial" charset="0"/>
        </a:defRPr>
      </a:lvl2pPr>
      <a:lvl3pPr algn="ctr" rtl="0" eaLnBrk="1" fontAlgn="base" hangingPunct="1">
        <a:spcBef>
          <a:spcPct val="0"/>
        </a:spcBef>
        <a:spcAft>
          <a:spcPct val="0"/>
        </a:spcAft>
        <a:defRPr sz="4400">
          <a:solidFill>
            <a:schemeClr val="tx2"/>
          </a:solidFill>
          <a:latin typeface="Arial" charset="0"/>
          <a:cs typeface="Arial" charset="0"/>
        </a:defRPr>
      </a:lvl3pPr>
      <a:lvl4pPr algn="ctr" rtl="0" eaLnBrk="1" fontAlgn="base" hangingPunct="1">
        <a:spcBef>
          <a:spcPct val="0"/>
        </a:spcBef>
        <a:spcAft>
          <a:spcPct val="0"/>
        </a:spcAft>
        <a:defRPr sz="4400">
          <a:solidFill>
            <a:schemeClr val="tx2"/>
          </a:solidFill>
          <a:latin typeface="Arial" charset="0"/>
          <a:cs typeface="Arial" charset="0"/>
        </a:defRPr>
      </a:lvl4pPr>
      <a:lvl5pPr algn="ctr" rtl="0" eaLnBrk="1" fontAlgn="base" hangingPunct="1">
        <a:spcBef>
          <a:spcPct val="0"/>
        </a:spcBef>
        <a:spcAft>
          <a:spcPct val="0"/>
        </a:spcAft>
        <a:defRPr sz="4400">
          <a:solidFill>
            <a:schemeClr val="tx2"/>
          </a:solidFill>
          <a:latin typeface="Arial" charset="0"/>
          <a:cs typeface="Arial" charset="0"/>
        </a:defRPr>
      </a:lvl5pPr>
      <a:lvl6pPr marL="457200" algn="ctr" rtl="0" eaLnBrk="1" fontAlgn="base" hangingPunct="1">
        <a:spcBef>
          <a:spcPct val="0"/>
        </a:spcBef>
        <a:spcAft>
          <a:spcPct val="0"/>
        </a:spcAft>
        <a:defRPr sz="4400">
          <a:solidFill>
            <a:schemeClr val="tx2"/>
          </a:solidFill>
          <a:latin typeface="Arial" charset="0"/>
          <a:cs typeface="Arial" charset="0"/>
        </a:defRPr>
      </a:lvl6pPr>
      <a:lvl7pPr marL="914400" algn="ctr" rtl="0" eaLnBrk="1" fontAlgn="base" hangingPunct="1">
        <a:spcBef>
          <a:spcPct val="0"/>
        </a:spcBef>
        <a:spcAft>
          <a:spcPct val="0"/>
        </a:spcAft>
        <a:defRPr sz="4400">
          <a:solidFill>
            <a:schemeClr val="tx2"/>
          </a:solidFill>
          <a:latin typeface="Arial" charset="0"/>
          <a:cs typeface="Arial" charset="0"/>
        </a:defRPr>
      </a:lvl7pPr>
      <a:lvl8pPr marL="1371600" algn="ctr" rtl="0" eaLnBrk="1" fontAlgn="base" hangingPunct="1">
        <a:spcBef>
          <a:spcPct val="0"/>
        </a:spcBef>
        <a:spcAft>
          <a:spcPct val="0"/>
        </a:spcAft>
        <a:defRPr sz="4400">
          <a:solidFill>
            <a:schemeClr val="tx2"/>
          </a:solidFill>
          <a:latin typeface="Arial" charset="0"/>
          <a:cs typeface="Arial" charset="0"/>
        </a:defRPr>
      </a:lvl8pPr>
      <a:lvl9pPr marL="1828800" algn="ctr" rtl="0" eaLnBrk="1" fontAlgn="base" hangingPunct="1">
        <a:spcBef>
          <a:spcPct val="0"/>
        </a:spcBef>
        <a:spcAft>
          <a:spcPct val="0"/>
        </a:spcAft>
        <a:defRPr sz="4400">
          <a:solidFill>
            <a:schemeClr val="tx2"/>
          </a:solidFill>
          <a:latin typeface="Arial" charset="0"/>
          <a:cs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cs typeface="+mn-cs"/>
        </a:defRPr>
      </a:lvl2pPr>
      <a:lvl3pPr marL="1143000" indent="-228600" algn="l" rtl="0" eaLnBrk="1" fontAlgn="base" hangingPunct="1">
        <a:spcBef>
          <a:spcPct val="20000"/>
        </a:spcBef>
        <a:spcAft>
          <a:spcPct val="0"/>
        </a:spcAft>
        <a:buChar char="•"/>
        <a:defRPr sz="2400">
          <a:solidFill>
            <a:schemeClr val="tx1"/>
          </a:solidFill>
          <a:latin typeface="+mn-lt"/>
          <a:cs typeface="+mn-cs"/>
        </a:defRPr>
      </a:lvl3pPr>
      <a:lvl4pPr marL="1600200" indent="-228600" algn="l" rtl="0" eaLnBrk="1" fontAlgn="base" hangingPunct="1">
        <a:spcBef>
          <a:spcPct val="20000"/>
        </a:spcBef>
        <a:spcAft>
          <a:spcPct val="0"/>
        </a:spcAft>
        <a:buChar char="–"/>
        <a:defRPr sz="2000">
          <a:solidFill>
            <a:schemeClr val="tx1"/>
          </a:solidFill>
          <a:latin typeface="+mn-lt"/>
          <a:cs typeface="+mn-cs"/>
        </a:defRPr>
      </a:lvl4pPr>
      <a:lvl5pPr marL="2057400" indent="-228600" algn="l" rtl="0" eaLnBrk="1" fontAlgn="base" hangingPunct="1">
        <a:spcBef>
          <a:spcPct val="20000"/>
        </a:spcBef>
        <a:spcAft>
          <a:spcPct val="0"/>
        </a:spcAft>
        <a:buChar char="»"/>
        <a:defRPr sz="2000">
          <a:solidFill>
            <a:schemeClr val="tx1"/>
          </a:solidFill>
          <a:latin typeface="+mn-lt"/>
          <a:cs typeface="+mn-cs"/>
        </a:defRPr>
      </a:lvl5pPr>
      <a:lvl6pPr marL="2514600" indent="-228600" algn="l" rtl="0" eaLnBrk="1" fontAlgn="base" hangingPunct="1">
        <a:spcBef>
          <a:spcPct val="20000"/>
        </a:spcBef>
        <a:spcAft>
          <a:spcPct val="0"/>
        </a:spcAft>
        <a:buChar char="»"/>
        <a:defRPr sz="2000">
          <a:solidFill>
            <a:schemeClr val="tx1"/>
          </a:solidFill>
          <a:latin typeface="+mn-lt"/>
          <a:cs typeface="+mn-cs"/>
        </a:defRPr>
      </a:lvl6pPr>
      <a:lvl7pPr marL="2971800" indent="-228600" algn="l" rtl="0" eaLnBrk="1" fontAlgn="base" hangingPunct="1">
        <a:spcBef>
          <a:spcPct val="20000"/>
        </a:spcBef>
        <a:spcAft>
          <a:spcPct val="0"/>
        </a:spcAft>
        <a:buChar char="»"/>
        <a:defRPr sz="2000">
          <a:solidFill>
            <a:schemeClr val="tx1"/>
          </a:solidFill>
          <a:latin typeface="+mn-lt"/>
          <a:cs typeface="+mn-cs"/>
        </a:defRPr>
      </a:lvl7pPr>
      <a:lvl8pPr marL="3429000" indent="-228600" algn="l" rtl="0" eaLnBrk="1" fontAlgn="base" hangingPunct="1">
        <a:spcBef>
          <a:spcPct val="20000"/>
        </a:spcBef>
        <a:spcAft>
          <a:spcPct val="0"/>
        </a:spcAft>
        <a:buChar char="»"/>
        <a:defRPr sz="2000">
          <a:solidFill>
            <a:schemeClr val="tx1"/>
          </a:solidFill>
          <a:latin typeface="+mn-lt"/>
          <a:cs typeface="+mn-cs"/>
        </a:defRPr>
      </a:lvl8pPr>
      <a:lvl9pPr marL="3886200" indent="-228600" algn="l" rtl="0" eaLnBrk="1" fontAlgn="base" hangingPunct="1">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youtube.com/watch?v=A9r0HW9X2Nc"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gradFill flip="none" rotWithShape="1">
            <a:gsLst>
              <a:gs pos="2000">
                <a:schemeClr val="bg1"/>
              </a:gs>
              <a:gs pos="100000">
                <a:srgbClr val="F5F5F5"/>
              </a:gs>
              <a:gs pos="100000">
                <a:schemeClr val="accent1">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028" name="Picture 4" descr="C:\Users\E0011030\AppData\Local\Microsoft\Windows\Temporary Internet Files\Content.IE5\3IV47B1B\Social-Influence-810x389[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2152452"/>
            <a:ext cx="8655689" cy="415686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1043608" y="476672"/>
            <a:ext cx="7772400" cy="1722115"/>
          </a:xfrm>
        </p:spPr>
        <p:txBody>
          <a:bodyPr/>
          <a:lstStyle/>
          <a:p>
            <a:pPr algn="r"/>
            <a:r>
              <a:rPr lang="en-AU" sz="4800" cap="none" dirty="0" smtClean="0">
                <a:solidFill>
                  <a:srgbClr val="0099FF"/>
                </a:solidFill>
                <a:effectLst>
                  <a:outerShdw blurRad="38100" dist="38100" dir="2700000" algn="tl">
                    <a:srgbClr val="000000">
                      <a:alpha val="43137"/>
                    </a:srgbClr>
                  </a:outerShdw>
                </a:effectLst>
                <a:latin typeface="+mn-lt"/>
              </a:rPr>
              <a:t>Leading from Behind:</a:t>
            </a:r>
            <a:br>
              <a:rPr lang="en-AU" sz="4800" cap="none" dirty="0" smtClean="0">
                <a:solidFill>
                  <a:srgbClr val="0099FF"/>
                </a:solidFill>
                <a:effectLst>
                  <a:outerShdw blurRad="38100" dist="38100" dir="2700000" algn="tl">
                    <a:srgbClr val="000000">
                      <a:alpha val="43137"/>
                    </a:srgbClr>
                  </a:outerShdw>
                </a:effectLst>
                <a:latin typeface="+mn-lt"/>
              </a:rPr>
            </a:br>
            <a:r>
              <a:rPr lang="en-AU" sz="1400" cap="none" dirty="0" smtClean="0">
                <a:solidFill>
                  <a:srgbClr val="0099FF"/>
                </a:solidFill>
                <a:effectLst>
                  <a:outerShdw blurRad="38100" dist="38100" dir="2700000" algn="tl">
                    <a:srgbClr val="000000">
                      <a:alpha val="43137"/>
                    </a:srgbClr>
                  </a:outerShdw>
                </a:effectLst>
                <a:latin typeface="+mn-lt"/>
              </a:rPr>
              <a:t/>
            </a:r>
            <a:br>
              <a:rPr lang="en-AU" sz="1400" cap="none" dirty="0" smtClean="0">
                <a:solidFill>
                  <a:srgbClr val="0099FF"/>
                </a:solidFill>
                <a:effectLst>
                  <a:outerShdw blurRad="38100" dist="38100" dir="2700000" algn="tl">
                    <a:srgbClr val="000000">
                      <a:alpha val="43137"/>
                    </a:srgbClr>
                  </a:outerShdw>
                </a:effectLst>
                <a:latin typeface="+mn-lt"/>
              </a:rPr>
            </a:br>
            <a:r>
              <a:rPr lang="en-AU" sz="2800" cap="none" dirty="0" smtClean="0">
                <a:solidFill>
                  <a:srgbClr val="0099FF"/>
                </a:solidFill>
                <a:effectLst>
                  <a:outerShdw blurRad="38100" dist="38100" dir="2700000" algn="tl">
                    <a:srgbClr val="000000">
                      <a:alpha val="43137"/>
                    </a:srgbClr>
                  </a:outerShdw>
                </a:effectLst>
                <a:latin typeface="+mn-lt"/>
              </a:rPr>
              <a:t>The Psychology of Influence</a:t>
            </a:r>
            <a:endParaRPr lang="en-AU" sz="4800" dirty="0">
              <a:solidFill>
                <a:srgbClr val="0099FF"/>
              </a:solidFill>
              <a:effectLst>
                <a:outerShdw blurRad="38100" dist="38100" dir="2700000" algn="tl">
                  <a:srgbClr val="000000">
                    <a:alpha val="43137"/>
                  </a:srgbClr>
                </a:outerShdw>
              </a:effectLst>
              <a:latin typeface="+mn-lt"/>
            </a:endParaRPr>
          </a:p>
        </p:txBody>
      </p:sp>
    </p:spTree>
    <p:extLst>
      <p:ext uri="{BB962C8B-B14F-4D97-AF65-F5344CB8AC3E}">
        <p14:creationId xmlns:p14="http://schemas.microsoft.com/office/powerpoint/2010/main" val="34786684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0648"/>
            <a:ext cx="8219256" cy="922114"/>
          </a:xfrm>
        </p:spPr>
        <p:txBody>
          <a:bodyPr/>
          <a:lstStyle/>
          <a:p>
            <a:pPr algn="r"/>
            <a:r>
              <a:rPr lang="en-AU" dirty="0" smtClean="0"/>
              <a:t>Scarcity</a:t>
            </a:r>
            <a:endParaRPr lang="en-AU" dirty="0"/>
          </a:p>
        </p:txBody>
      </p:sp>
      <p:pic>
        <p:nvPicPr>
          <p:cNvPr id="410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1640" y="535536"/>
            <a:ext cx="4244661" cy="591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96392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94122"/>
          </a:xfrm>
        </p:spPr>
        <p:txBody>
          <a:bodyPr/>
          <a:lstStyle/>
          <a:p>
            <a:r>
              <a:rPr lang="en-AU" dirty="0" smtClean="0"/>
              <a:t>Rational persuasion</a:t>
            </a:r>
            <a:endParaRPr lang="en-AU" dirty="0"/>
          </a:p>
        </p:txBody>
      </p:sp>
      <p:graphicFrame>
        <p:nvGraphicFramePr>
          <p:cNvPr id="5" name="Diagram 4"/>
          <p:cNvGraphicFramePr/>
          <p:nvPr>
            <p:extLst>
              <p:ext uri="{D42A27DB-BD31-4B8C-83A1-F6EECF244321}">
                <p14:modId xmlns:p14="http://schemas.microsoft.com/office/powerpoint/2010/main" val="1066099608"/>
              </p:ext>
            </p:extLst>
          </p:nvPr>
        </p:nvGraphicFramePr>
        <p:xfrm>
          <a:off x="827584" y="1052736"/>
          <a:ext cx="7488832" cy="54726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8" name="Group 7"/>
          <p:cNvGrpSpPr/>
          <p:nvPr/>
        </p:nvGrpSpPr>
        <p:grpSpPr>
          <a:xfrm>
            <a:off x="6516216" y="3068960"/>
            <a:ext cx="1572654" cy="2892561"/>
            <a:chOff x="3706971" y="2184002"/>
            <a:chExt cx="1572654" cy="2892561"/>
          </a:xfrm>
        </p:grpSpPr>
        <p:sp>
          <p:nvSpPr>
            <p:cNvPr id="9" name="Rectangle 8"/>
            <p:cNvSpPr/>
            <p:nvPr/>
          </p:nvSpPr>
          <p:spPr>
            <a:xfrm>
              <a:off x="3706971" y="2184002"/>
              <a:ext cx="1572654" cy="2892561"/>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0" name="Rectangle 9"/>
            <p:cNvSpPr/>
            <p:nvPr/>
          </p:nvSpPr>
          <p:spPr>
            <a:xfrm>
              <a:off x="3706971" y="2184002"/>
              <a:ext cx="1572654" cy="289256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210313" tIns="0" rIns="0" bIns="0" numCol="1" spcCol="1270" anchor="t" anchorCtr="0">
              <a:noAutofit/>
            </a:bodyPr>
            <a:lstStyle/>
            <a:p>
              <a:pPr lvl="0" algn="l" defTabSz="1955800">
                <a:lnSpc>
                  <a:spcPct val="90000"/>
                </a:lnSpc>
                <a:spcBef>
                  <a:spcPct val="0"/>
                </a:spcBef>
                <a:spcAft>
                  <a:spcPct val="35000"/>
                </a:spcAft>
              </a:pPr>
              <a:endParaRPr lang="en-AU" sz="4400" kern="1200"/>
            </a:p>
          </p:txBody>
        </p:sp>
      </p:grpSp>
      <p:sp>
        <p:nvSpPr>
          <p:cNvPr id="6" name="TextBox 5"/>
          <p:cNvSpPr txBox="1"/>
          <p:nvPr/>
        </p:nvSpPr>
        <p:spPr>
          <a:xfrm>
            <a:off x="6455730" y="2780928"/>
            <a:ext cx="1644662" cy="523220"/>
          </a:xfrm>
          <a:prstGeom prst="rect">
            <a:avLst/>
          </a:prstGeom>
          <a:noFill/>
        </p:spPr>
        <p:txBody>
          <a:bodyPr wrap="square" rtlCol="0">
            <a:spAutoFit/>
          </a:bodyPr>
          <a:lstStyle/>
          <a:p>
            <a:r>
              <a:rPr lang="en-AU" sz="2000" b="1" dirty="0" smtClean="0">
                <a:sym typeface="Wingdings"/>
              </a:rPr>
              <a:t>Outcome</a:t>
            </a:r>
            <a:r>
              <a:rPr lang="en-AU" sz="2800" b="1" dirty="0" smtClean="0">
                <a:sym typeface="Wingdings"/>
              </a:rPr>
              <a:t></a:t>
            </a:r>
            <a:endParaRPr lang="en-AU" sz="2800" b="1" dirty="0"/>
          </a:p>
        </p:txBody>
      </p:sp>
    </p:spTree>
    <p:extLst>
      <p:ext uri="{BB962C8B-B14F-4D97-AF65-F5344CB8AC3E}">
        <p14:creationId xmlns:p14="http://schemas.microsoft.com/office/powerpoint/2010/main" val="11134758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94122"/>
          </a:xfrm>
        </p:spPr>
        <p:txBody>
          <a:bodyPr/>
          <a:lstStyle/>
          <a:p>
            <a:r>
              <a:rPr lang="en-AU" dirty="0" err="1" smtClean="0"/>
              <a:t>Mentalisation</a:t>
            </a:r>
            <a:r>
              <a:rPr lang="en-AU" dirty="0"/>
              <a:t> </a:t>
            </a:r>
            <a:r>
              <a:rPr lang="en-AU" sz="2400" dirty="0" smtClean="0"/>
              <a:t>(Falk </a:t>
            </a:r>
            <a:r>
              <a:rPr lang="en-AU" sz="2400" dirty="0"/>
              <a:t>et al, </a:t>
            </a:r>
            <a:r>
              <a:rPr lang="en-AU" sz="2400" dirty="0" smtClean="0"/>
              <a:t>2013)</a:t>
            </a:r>
            <a:r>
              <a:rPr lang="en-AU" sz="2400" dirty="0"/>
              <a:t/>
            </a:r>
            <a:br>
              <a:rPr lang="en-AU" sz="2400" dirty="0"/>
            </a:br>
            <a:endParaRPr lang="en-AU" sz="2400"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80" y="1441578"/>
            <a:ext cx="8046640" cy="46268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8368540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04664"/>
            <a:ext cx="8229600" cy="922114"/>
          </a:xfrm>
        </p:spPr>
        <p:txBody>
          <a:bodyPr/>
          <a:lstStyle/>
          <a:p>
            <a:r>
              <a:rPr lang="en-AU" dirty="0" smtClean="0"/>
              <a:t>Reciprocation</a:t>
            </a:r>
            <a:endParaRPr lang="en-AU" dirty="0"/>
          </a:p>
        </p:txBody>
      </p:sp>
      <p:sp>
        <p:nvSpPr>
          <p:cNvPr id="6" name="TextBox 5"/>
          <p:cNvSpPr txBox="1"/>
          <p:nvPr/>
        </p:nvSpPr>
        <p:spPr>
          <a:xfrm>
            <a:off x="1583668" y="5817458"/>
            <a:ext cx="5976664" cy="707886"/>
          </a:xfrm>
          <a:prstGeom prst="rect">
            <a:avLst/>
          </a:prstGeom>
          <a:noFill/>
        </p:spPr>
        <p:txBody>
          <a:bodyPr wrap="square" rtlCol="0">
            <a:spAutoFit/>
          </a:bodyPr>
          <a:lstStyle/>
          <a:p>
            <a:pPr algn="ctr"/>
            <a:r>
              <a:rPr lang="en-AU" sz="2000" dirty="0">
                <a:hlinkClick r:id="rId3"/>
              </a:rPr>
              <a:t>https://</a:t>
            </a:r>
            <a:r>
              <a:rPr lang="en-AU" sz="2000" dirty="0" smtClean="0">
                <a:hlinkClick r:id="rId3"/>
              </a:rPr>
              <a:t>www.youtube.com/watch?v=A9r0HW9X2Nc</a:t>
            </a:r>
            <a:endParaRPr lang="en-AU" sz="2000" dirty="0" smtClean="0"/>
          </a:p>
          <a:p>
            <a:pPr algn="ctr"/>
            <a:endParaRPr lang="en-AU" sz="2000" dirty="0"/>
          </a:p>
        </p:txBody>
      </p:sp>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2061" y="1573297"/>
            <a:ext cx="5699879" cy="37999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descr="C:\Users\E0011030\AppData\Local\Microsoft\Windows\Temporary Internet Files\Content.IE5\2P48OKC0\post_it_note_by_mrnamelessit-d3cvh2f[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95936" y="2505109"/>
            <a:ext cx="1999940" cy="14999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610539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94122"/>
          </a:xfrm>
        </p:spPr>
        <p:txBody>
          <a:bodyPr/>
          <a:lstStyle/>
          <a:p>
            <a:r>
              <a:rPr lang="en-AU" dirty="0" smtClean="0"/>
              <a:t>Social proof</a:t>
            </a:r>
            <a:endParaRPr lang="en-AU" dirty="0"/>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43483" y="1340768"/>
            <a:ext cx="6457034" cy="51165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0786849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94122"/>
          </a:xfrm>
        </p:spPr>
        <p:txBody>
          <a:bodyPr/>
          <a:lstStyle/>
          <a:p>
            <a:r>
              <a:rPr lang="en-AU" dirty="0" smtClean="0"/>
              <a:t>Commitment and consistency</a:t>
            </a:r>
            <a:endParaRPr lang="en-AU"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3" y="1556792"/>
            <a:ext cx="4320479" cy="49137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5220072" y="2610778"/>
            <a:ext cx="3456384" cy="2308324"/>
          </a:xfrm>
          <a:prstGeom prst="rect">
            <a:avLst/>
          </a:prstGeom>
          <a:noFill/>
        </p:spPr>
        <p:txBody>
          <a:bodyPr wrap="square" rtlCol="0">
            <a:spAutoFit/>
          </a:bodyPr>
          <a:lstStyle/>
          <a:p>
            <a:pPr algn="ctr"/>
            <a:r>
              <a:rPr lang="en-AU" dirty="0" smtClean="0"/>
              <a:t>With apologies to Descartes…</a:t>
            </a:r>
          </a:p>
          <a:p>
            <a:endParaRPr lang="en-AU" dirty="0"/>
          </a:p>
          <a:p>
            <a:pPr algn="ctr">
              <a:lnSpc>
                <a:spcPct val="150000"/>
              </a:lnSpc>
            </a:pPr>
            <a:r>
              <a:rPr lang="en-AU" sz="3600" dirty="0" smtClean="0"/>
              <a:t>I said, therefore I will do.</a:t>
            </a:r>
            <a:endParaRPr lang="en-AU" sz="3600" dirty="0"/>
          </a:p>
        </p:txBody>
      </p:sp>
    </p:spTree>
    <p:extLst>
      <p:ext uri="{BB962C8B-B14F-4D97-AF65-F5344CB8AC3E}">
        <p14:creationId xmlns:p14="http://schemas.microsoft.com/office/powerpoint/2010/main" val="41833810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94122"/>
          </a:xfrm>
        </p:spPr>
        <p:txBody>
          <a:bodyPr/>
          <a:lstStyle/>
          <a:p>
            <a:r>
              <a:rPr lang="en-AU" dirty="0" smtClean="0"/>
              <a:t>Consultation</a:t>
            </a:r>
            <a:endParaRPr lang="en-AU"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8582" y="1621877"/>
            <a:ext cx="8146836" cy="45434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7472209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94122"/>
          </a:xfrm>
        </p:spPr>
        <p:txBody>
          <a:bodyPr/>
          <a:lstStyle/>
          <a:p>
            <a:r>
              <a:rPr lang="en-AU" dirty="0" smtClean="0"/>
              <a:t>Unity</a:t>
            </a:r>
            <a:endParaRPr lang="en-AU"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9139" y="1824404"/>
            <a:ext cx="8247317" cy="36928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9140615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75656" y="1600200"/>
            <a:ext cx="6192688" cy="3052936"/>
          </a:xfrm>
        </p:spPr>
        <p:txBody>
          <a:bodyPr/>
          <a:lstStyle/>
          <a:p>
            <a:pPr marL="0" indent="0" algn="ctr">
              <a:lnSpc>
                <a:spcPct val="150000"/>
              </a:lnSpc>
              <a:buNone/>
            </a:pPr>
            <a:r>
              <a:rPr lang="en-AU" dirty="0" smtClean="0"/>
              <a:t>Return to your decision-making situation and discuss which tactic/s might have been in play.</a:t>
            </a:r>
            <a:endParaRPr lang="en-AU" dirty="0"/>
          </a:p>
        </p:txBody>
      </p:sp>
    </p:spTree>
    <p:extLst>
      <p:ext uri="{BB962C8B-B14F-4D97-AF65-F5344CB8AC3E}">
        <p14:creationId xmlns:p14="http://schemas.microsoft.com/office/powerpoint/2010/main" val="372439717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23628" y="1744217"/>
            <a:ext cx="6696744" cy="2692895"/>
          </a:xfrm>
        </p:spPr>
        <p:txBody>
          <a:bodyPr/>
          <a:lstStyle/>
          <a:p>
            <a:pPr marL="0" indent="0" algn="ctr">
              <a:lnSpc>
                <a:spcPct val="150000"/>
              </a:lnSpc>
              <a:buNone/>
            </a:pPr>
            <a:r>
              <a:rPr lang="en-AU" dirty="0" smtClean="0"/>
              <a:t>In your groups, consider the mini scenarios and identify the influence tactic that might be present.</a:t>
            </a:r>
            <a:endParaRPr lang="en-AU" dirty="0"/>
          </a:p>
        </p:txBody>
      </p:sp>
    </p:spTree>
    <p:extLst>
      <p:ext uri="{BB962C8B-B14F-4D97-AF65-F5344CB8AC3E}">
        <p14:creationId xmlns:p14="http://schemas.microsoft.com/office/powerpoint/2010/main" val="383343522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38536" y="1844824"/>
            <a:ext cx="5266928" cy="2376264"/>
          </a:xfrm>
        </p:spPr>
        <p:txBody>
          <a:bodyPr/>
          <a:lstStyle/>
          <a:p>
            <a:pPr marL="0" indent="0">
              <a:buNone/>
            </a:pPr>
            <a:r>
              <a:rPr lang="en-AU" sz="3600" dirty="0" smtClean="0"/>
              <a:t>Be ethical….</a:t>
            </a:r>
          </a:p>
          <a:p>
            <a:pPr marL="0" indent="0">
              <a:buNone/>
            </a:pPr>
            <a:endParaRPr lang="en-AU" sz="3600" dirty="0" smtClean="0"/>
          </a:p>
          <a:p>
            <a:pPr marL="0" indent="0" algn="r">
              <a:buNone/>
            </a:pPr>
            <a:r>
              <a:rPr lang="en-AU" sz="3600" dirty="0" smtClean="0"/>
              <a:t>.…be authentic</a:t>
            </a:r>
          </a:p>
        </p:txBody>
      </p:sp>
    </p:spTree>
    <p:extLst>
      <p:ext uri="{BB962C8B-B14F-4D97-AF65-F5344CB8AC3E}">
        <p14:creationId xmlns:p14="http://schemas.microsoft.com/office/powerpoint/2010/main" val="261173041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313" y="4149080"/>
            <a:ext cx="7772400" cy="1362075"/>
          </a:xfrm>
        </p:spPr>
        <p:txBody>
          <a:bodyPr/>
          <a:lstStyle/>
          <a:p>
            <a:r>
              <a:rPr lang="en-AU" cap="none" dirty="0" smtClean="0"/>
              <a:t>And now for the answers…</a:t>
            </a:r>
            <a:endParaRPr lang="en-AU" cap="none" dirty="0"/>
          </a:p>
        </p:txBody>
      </p:sp>
    </p:spTree>
    <p:extLst>
      <p:ext uri="{BB962C8B-B14F-4D97-AF65-F5344CB8AC3E}">
        <p14:creationId xmlns:p14="http://schemas.microsoft.com/office/powerpoint/2010/main" val="320176092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93658" y="1744217"/>
            <a:ext cx="6156684" cy="3268959"/>
          </a:xfrm>
        </p:spPr>
        <p:txBody>
          <a:bodyPr/>
          <a:lstStyle/>
          <a:p>
            <a:pPr marL="0" indent="0" algn="ctr">
              <a:lnSpc>
                <a:spcPct val="150000"/>
              </a:lnSpc>
              <a:buNone/>
            </a:pPr>
            <a:r>
              <a:rPr lang="en-AU" dirty="0" smtClean="0"/>
              <a:t>Identify a situation you would like to influence.  What strategies might be most effective in gaining some traction?</a:t>
            </a:r>
            <a:endParaRPr lang="en-AU" dirty="0"/>
          </a:p>
        </p:txBody>
      </p:sp>
    </p:spTree>
    <p:extLst>
      <p:ext uri="{BB962C8B-B14F-4D97-AF65-F5344CB8AC3E}">
        <p14:creationId xmlns:p14="http://schemas.microsoft.com/office/powerpoint/2010/main" val="180267581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Ethical considerations</a:t>
            </a:r>
            <a:endParaRPr lang="en-AU" dirty="0"/>
          </a:p>
        </p:txBody>
      </p:sp>
      <p:sp>
        <p:nvSpPr>
          <p:cNvPr id="3" name="Content Placeholder 2"/>
          <p:cNvSpPr>
            <a:spLocks noGrp="1"/>
          </p:cNvSpPr>
          <p:nvPr>
            <p:ph idx="1"/>
          </p:nvPr>
        </p:nvSpPr>
        <p:spPr>
          <a:xfrm>
            <a:off x="457200" y="1484784"/>
            <a:ext cx="8229600" cy="4968552"/>
          </a:xfrm>
        </p:spPr>
        <p:txBody>
          <a:bodyPr/>
          <a:lstStyle/>
          <a:p>
            <a:pPr>
              <a:lnSpc>
                <a:spcPts val="4200"/>
              </a:lnSpc>
            </a:pPr>
            <a:r>
              <a:rPr lang="en-AU" sz="2800" dirty="0" smtClean="0"/>
              <a:t>We influence our environment from birth</a:t>
            </a:r>
          </a:p>
          <a:p>
            <a:pPr>
              <a:lnSpc>
                <a:spcPts val="4200"/>
              </a:lnSpc>
            </a:pPr>
            <a:r>
              <a:rPr lang="en-AU" sz="2800" dirty="0" smtClean="0"/>
              <a:t>This information is available to everyone</a:t>
            </a:r>
          </a:p>
          <a:p>
            <a:pPr>
              <a:lnSpc>
                <a:spcPts val="4200"/>
              </a:lnSpc>
            </a:pPr>
            <a:r>
              <a:rPr lang="en-AU" sz="2800" dirty="0" smtClean="0"/>
              <a:t>Understanding the tactics helps you to detect and reject unwanted or unfair influence attempts</a:t>
            </a:r>
          </a:p>
          <a:p>
            <a:pPr>
              <a:lnSpc>
                <a:spcPts val="4200"/>
              </a:lnSpc>
            </a:pPr>
            <a:r>
              <a:rPr lang="en-AU" sz="2800" dirty="0" smtClean="0"/>
              <a:t>Deceptive or manipulative practices will do harm to the reputations of those who employ them</a:t>
            </a:r>
          </a:p>
          <a:p>
            <a:pPr>
              <a:lnSpc>
                <a:spcPts val="4200"/>
              </a:lnSpc>
            </a:pPr>
            <a:r>
              <a:rPr lang="en-AU" sz="2800" dirty="0" smtClean="0"/>
              <a:t>Altruism, integrity, fairness and justice should be your guides</a:t>
            </a:r>
            <a:endParaRPr lang="en-AU" sz="2800" dirty="0"/>
          </a:p>
        </p:txBody>
      </p:sp>
    </p:spTree>
    <p:extLst>
      <p:ext uri="{BB962C8B-B14F-4D97-AF65-F5344CB8AC3E}">
        <p14:creationId xmlns:p14="http://schemas.microsoft.com/office/powerpoint/2010/main" val="411703357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67544" y="1196752"/>
            <a:ext cx="8172908" cy="4320480"/>
          </a:xfrm>
        </p:spPr>
        <p:txBody>
          <a:bodyPr/>
          <a:lstStyle/>
          <a:p>
            <a:pPr algn="l"/>
            <a:r>
              <a:rPr lang="en-AU" sz="4000" i="1" dirty="0"/>
              <a:t>You don't have to be a 'person of influence' to be influential. In fact, the most influential people in my life are probably not even aware of the things they've taught me.</a:t>
            </a:r>
            <a:br>
              <a:rPr lang="en-AU" sz="4000" i="1" dirty="0"/>
            </a:br>
            <a:r>
              <a:rPr lang="en-AU" sz="1200" dirty="0" smtClean="0"/>
              <a:t>							</a:t>
            </a:r>
            <a:br>
              <a:rPr lang="en-AU" sz="1200" dirty="0" smtClean="0"/>
            </a:br>
            <a:r>
              <a:rPr lang="en-AU" sz="1200" dirty="0"/>
              <a:t>	</a:t>
            </a:r>
            <a:r>
              <a:rPr lang="en-AU" sz="1200" dirty="0" smtClean="0"/>
              <a:t>						</a:t>
            </a:r>
            <a:r>
              <a:rPr lang="en-AU" sz="2000" b="1" dirty="0" smtClean="0"/>
              <a:t>Scott Adams</a:t>
            </a:r>
            <a:br>
              <a:rPr lang="en-AU" sz="2000" b="1" dirty="0" smtClean="0"/>
            </a:br>
            <a:r>
              <a:rPr lang="en-AU" sz="2000" b="1" dirty="0" smtClean="0"/>
              <a:t>							Cartoonist</a:t>
            </a:r>
            <a:endParaRPr lang="en-AU" sz="2000" b="1" dirty="0"/>
          </a:p>
        </p:txBody>
      </p:sp>
    </p:spTree>
    <p:extLst>
      <p:ext uri="{BB962C8B-B14F-4D97-AF65-F5344CB8AC3E}">
        <p14:creationId xmlns:p14="http://schemas.microsoft.com/office/powerpoint/2010/main" val="30126331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67544" y="1772816"/>
            <a:ext cx="8172908" cy="3096344"/>
          </a:xfrm>
        </p:spPr>
        <p:txBody>
          <a:bodyPr/>
          <a:lstStyle/>
          <a:p>
            <a:pPr algn="l">
              <a:lnSpc>
                <a:spcPct val="150000"/>
              </a:lnSpc>
            </a:pPr>
            <a:r>
              <a:rPr lang="en-AU" sz="4000" i="1" dirty="0" smtClean="0"/>
              <a:t>Power is a tool, influence is a skill; one is a fist, the other a fingertip.</a:t>
            </a:r>
            <a:br>
              <a:rPr lang="en-AU" sz="4000" i="1" dirty="0" smtClean="0"/>
            </a:br>
            <a:r>
              <a:rPr lang="en-AU" sz="1200" dirty="0" smtClean="0"/>
              <a:t/>
            </a:r>
            <a:br>
              <a:rPr lang="en-AU" sz="1200" dirty="0" smtClean="0"/>
            </a:br>
            <a:r>
              <a:rPr lang="en-AU" sz="1200" dirty="0" smtClean="0"/>
              <a:t>							</a:t>
            </a:r>
            <a:r>
              <a:rPr lang="en-AU" sz="2000" b="1" dirty="0" smtClean="0"/>
              <a:t>Nancy Gibbs</a:t>
            </a:r>
            <a:br>
              <a:rPr lang="en-AU" sz="2000" b="1" dirty="0" smtClean="0"/>
            </a:br>
            <a:r>
              <a:rPr lang="en-AU" sz="2000" b="1" dirty="0" smtClean="0"/>
              <a:t>							Journalist</a:t>
            </a:r>
            <a:endParaRPr lang="en-AU" sz="2000" b="1" dirty="0"/>
          </a:p>
        </p:txBody>
      </p:sp>
    </p:spTree>
    <p:extLst>
      <p:ext uri="{BB962C8B-B14F-4D97-AF65-F5344CB8AC3E}">
        <p14:creationId xmlns:p14="http://schemas.microsoft.com/office/powerpoint/2010/main" val="156933157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C:\Users\E0011030\AppData\Local\Microsoft\Windows\Temporary Internet Files\Content.IE5\S4P1CRY3\voting4[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87860" y="2060848"/>
            <a:ext cx="1872208" cy="1872208"/>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539552" y="2060848"/>
            <a:ext cx="6840760" cy="2736304"/>
          </a:xfrm>
        </p:spPr>
        <p:txBody>
          <a:bodyPr/>
          <a:lstStyle/>
          <a:p>
            <a:pPr marL="0" indent="0">
              <a:lnSpc>
                <a:spcPts val="3800"/>
              </a:lnSpc>
              <a:buNone/>
            </a:pPr>
            <a:r>
              <a:rPr lang="en-AU" sz="2400" dirty="0" smtClean="0"/>
              <a:t>We are influenced by, and influence others, many times a day but rarely stop to think about it.  Think of one such occasion and try to identify the factor or factors that influenced the decision or choice that was made.  Discuss.</a:t>
            </a:r>
            <a:endParaRPr lang="en-AU" sz="2400" dirty="0"/>
          </a:p>
        </p:txBody>
      </p:sp>
      <p:pic>
        <p:nvPicPr>
          <p:cNvPr id="3074" name="Picture 2" descr="C:\Users\E0011030\AppData\Local\Microsoft\Windows\Temporary Internet Files\Content.IE5\3XZE5ERQ\large-Driving-a-car-33.3-5095[1].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528" y="260648"/>
            <a:ext cx="2520280" cy="1671786"/>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C:\Users\E0011030\AppData\Local\Microsoft\Windows\Temporary Internet Files\Content.IE5\07KRJ304\shopingcart[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059832" y="5055318"/>
            <a:ext cx="1728192" cy="1728192"/>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descr="C:\Users\E0011030\AppData\Local\Microsoft\Windows\Temporary Internet Files\Content.IE5\3XZE5ERQ\stove_care_environment[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1560" y="4632175"/>
            <a:ext cx="1605137" cy="1605137"/>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C:\Users\E0011030\AppData\Local\Microsoft\Windows\Temporary Internet Files\Content.IE5\3XZE5ERQ\education[1].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139952" y="187289"/>
            <a:ext cx="2326860" cy="1745145"/>
          </a:xfrm>
          <a:prstGeom prst="rect">
            <a:avLst/>
          </a:prstGeom>
          <a:noFill/>
          <a:extLst>
            <a:ext uri="{909E8E84-426E-40DD-AFC4-6F175D3DCCD1}">
              <a14:hiddenFill xmlns:a14="http://schemas.microsoft.com/office/drawing/2010/main">
                <a:solidFill>
                  <a:srgbClr val="FFFFFF"/>
                </a:solidFill>
              </a14:hiddenFill>
            </a:ext>
          </a:extLst>
        </p:spPr>
      </p:pic>
      <p:pic>
        <p:nvPicPr>
          <p:cNvPr id="3087" name="Picture 1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54286" y="5121019"/>
            <a:ext cx="1656184" cy="1656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213273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2630200923"/>
              </p:ext>
            </p:extLst>
          </p:nvPr>
        </p:nvGraphicFramePr>
        <p:xfrm>
          <a:off x="251519" y="153971"/>
          <a:ext cx="8640961" cy="6611605"/>
        </p:xfrm>
        <a:graphic>
          <a:graphicData uri="http://schemas.openxmlformats.org/drawingml/2006/table">
            <a:tbl>
              <a:tblPr firstRow="1" bandRow="1">
                <a:tableStyleId>{93296810-A885-4BE3-A3E7-6D5BEEA58F35}</a:tableStyleId>
              </a:tblPr>
              <a:tblGrid>
                <a:gridCol w="1656185"/>
                <a:gridCol w="2264480"/>
                <a:gridCol w="1911984"/>
                <a:gridCol w="2808312"/>
              </a:tblGrid>
              <a:tr h="590569">
                <a:tc gridSpan="2">
                  <a:txBody>
                    <a:bodyPr/>
                    <a:lstStyle/>
                    <a:p>
                      <a:pPr algn="ctr"/>
                      <a:r>
                        <a:rPr lang="en-AU" sz="1800" dirty="0" err="1" smtClean="0"/>
                        <a:t>Yukl</a:t>
                      </a:r>
                      <a:r>
                        <a:rPr lang="en-AU" sz="1800" dirty="0" smtClean="0"/>
                        <a:t> &amp; Tracey  (1981)</a:t>
                      </a:r>
                      <a:endParaRPr lang="en-AU" sz="1800" dirty="0"/>
                    </a:p>
                  </a:txBody>
                  <a:tcPr anchor="ctr"/>
                </a:tc>
                <a:tc hMerge="1">
                  <a:txBody>
                    <a:bodyPr/>
                    <a:lstStyle/>
                    <a:p>
                      <a:endParaRPr lang="en-AU" dirty="0"/>
                    </a:p>
                  </a:txBody>
                  <a:tcPr/>
                </a:tc>
                <a:tc>
                  <a:txBody>
                    <a:bodyPr/>
                    <a:lstStyle/>
                    <a:p>
                      <a:pPr algn="ctr"/>
                      <a:r>
                        <a:rPr lang="en-AU" sz="1800" dirty="0" err="1" smtClean="0"/>
                        <a:t>Cialdini</a:t>
                      </a:r>
                      <a:r>
                        <a:rPr lang="en-AU" sz="1800" baseline="0" dirty="0" smtClean="0"/>
                        <a:t> (2009; 2016)</a:t>
                      </a:r>
                      <a:endParaRPr lang="en-AU" sz="1800" dirty="0"/>
                    </a:p>
                  </a:txBody>
                  <a:tcPr anchor="ctr"/>
                </a:tc>
                <a:tc>
                  <a:txBody>
                    <a:bodyPr/>
                    <a:lstStyle/>
                    <a:p>
                      <a:pPr algn="ctr"/>
                      <a:r>
                        <a:rPr lang="en-AU" sz="1800" dirty="0" smtClean="0"/>
                        <a:t>Other</a:t>
                      </a:r>
                      <a:endParaRPr lang="en-AU" sz="1800" dirty="0"/>
                    </a:p>
                  </a:txBody>
                  <a:tcPr anchor="ctr"/>
                </a:tc>
              </a:tr>
              <a:tr h="487315">
                <a:tc rowSpan="3">
                  <a:txBody>
                    <a:bodyPr/>
                    <a:lstStyle/>
                    <a:p>
                      <a:r>
                        <a:rPr lang="en-AU" sz="1800" b="1" dirty="0" smtClean="0"/>
                        <a:t>Impression</a:t>
                      </a:r>
                      <a:r>
                        <a:rPr lang="en-AU" sz="1800" b="1" baseline="0" dirty="0" smtClean="0"/>
                        <a:t> Management Tactics</a:t>
                      </a:r>
                      <a:endParaRPr lang="en-AU" sz="1800" b="1" dirty="0"/>
                    </a:p>
                  </a:txBody>
                  <a:tcPr anchor="ctr"/>
                </a:tc>
                <a:tc>
                  <a:txBody>
                    <a:bodyPr/>
                    <a:lstStyle/>
                    <a:p>
                      <a:pPr marL="173038" indent="-173038">
                        <a:buFont typeface="Arial" panose="020B0604020202020204" pitchFamily="34" charset="0"/>
                        <a:buChar char="•"/>
                      </a:pPr>
                      <a:r>
                        <a:rPr lang="en-AU" sz="1800" b="1" dirty="0" smtClean="0">
                          <a:solidFill>
                            <a:srgbClr val="FF0000"/>
                          </a:solidFill>
                        </a:rPr>
                        <a:t>Exemplification</a:t>
                      </a:r>
                    </a:p>
                  </a:txBody>
                  <a:tcPr anchor="ctr"/>
                </a:tc>
                <a:tc>
                  <a:txBody>
                    <a:bodyPr/>
                    <a:lstStyle/>
                    <a:p>
                      <a:pPr marL="0" indent="0">
                        <a:buFont typeface="Arial" panose="020B0604020202020204" pitchFamily="34" charset="0"/>
                        <a:buNone/>
                      </a:pPr>
                      <a:endParaRPr lang="en-AU" sz="1800" dirty="0" smtClean="0"/>
                    </a:p>
                  </a:txBody>
                  <a:tcPr anchor="ctr"/>
                </a:tc>
                <a:tc>
                  <a:txBody>
                    <a:bodyPr/>
                    <a:lstStyle/>
                    <a:p>
                      <a:pPr marL="0" indent="0">
                        <a:buFont typeface="Arial" panose="020B0604020202020204" pitchFamily="34" charset="0"/>
                        <a:buNone/>
                      </a:pPr>
                      <a:endParaRPr lang="en-AU" sz="1800" dirty="0" smtClean="0"/>
                    </a:p>
                  </a:txBody>
                  <a:tcPr anchor="ctr"/>
                </a:tc>
              </a:tr>
              <a:tr h="487315">
                <a:tc vMerge="1">
                  <a:txBody>
                    <a:bodyPr/>
                    <a:lstStyle/>
                    <a:p>
                      <a:endParaRPr lang="en-AU"/>
                    </a:p>
                  </a:txBody>
                  <a:tcPr/>
                </a:tc>
                <a:tc>
                  <a:txBody>
                    <a:bodyPr/>
                    <a:lstStyle/>
                    <a:p>
                      <a:pPr marL="173038" marR="0" indent="-17303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800" kern="1200" dirty="0" smtClean="0">
                          <a:solidFill>
                            <a:schemeClr val="dk1"/>
                          </a:solidFill>
                          <a:latin typeface="+mn-lt"/>
                          <a:ea typeface="+mn-ea"/>
                          <a:cs typeface="+mn-cs"/>
                        </a:rPr>
                        <a:t>Ingratiation</a:t>
                      </a:r>
                    </a:p>
                  </a:txBody>
                  <a:tcPr anchor="ctr"/>
                </a:tc>
                <a:tc>
                  <a:txBody>
                    <a:bodyPr/>
                    <a:lstStyle/>
                    <a:p>
                      <a:pPr marL="173038" marR="0" indent="-17303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800" b="1" kern="1200" dirty="0" smtClean="0">
                          <a:solidFill>
                            <a:srgbClr val="FF0000"/>
                          </a:solidFill>
                          <a:latin typeface="+mn-lt"/>
                          <a:ea typeface="+mn-ea"/>
                          <a:cs typeface="+mn-cs"/>
                        </a:rPr>
                        <a:t>Liking</a:t>
                      </a:r>
                    </a:p>
                  </a:txBody>
                  <a:tcPr anchor="ctr"/>
                </a:tc>
                <a:tc>
                  <a:txBody>
                    <a:bodyPr/>
                    <a:lstStyle/>
                    <a:p>
                      <a:pPr marL="173038" marR="0" indent="-17303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800" b="1" kern="1200" dirty="0" smtClean="0">
                        <a:solidFill>
                          <a:srgbClr val="FF0000"/>
                        </a:solidFill>
                        <a:latin typeface="+mn-lt"/>
                        <a:ea typeface="+mn-ea"/>
                        <a:cs typeface="+mn-cs"/>
                      </a:endParaRPr>
                    </a:p>
                  </a:txBody>
                  <a:tcPr anchor="ctr"/>
                </a:tc>
              </a:tr>
              <a:tr h="487315">
                <a:tc vMerge="1">
                  <a:txBody>
                    <a:bodyPr/>
                    <a:lstStyle/>
                    <a:p>
                      <a:endParaRPr lang="en-AU"/>
                    </a:p>
                  </a:txBody>
                  <a:tcPr/>
                </a:tc>
                <a:tc>
                  <a:txBody>
                    <a:bodyPr/>
                    <a:lstStyle/>
                    <a:p>
                      <a:pPr marL="173038" marR="0" indent="-17303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800" dirty="0" smtClean="0"/>
                        <a:t>Self-promotion</a:t>
                      </a:r>
                    </a:p>
                  </a:txBody>
                  <a:tcPr anchor="ctr"/>
                </a:tc>
                <a:tc>
                  <a:txBody>
                    <a:bodyPr/>
                    <a:lstStyle/>
                    <a:p>
                      <a:pPr marL="173038" marR="0" indent="-17303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800" b="1" dirty="0" smtClean="0">
                          <a:solidFill>
                            <a:srgbClr val="FF0000"/>
                          </a:solidFill>
                        </a:rPr>
                        <a:t>Authority</a:t>
                      </a:r>
                    </a:p>
                  </a:txBody>
                  <a:tcPr anchor="ctr"/>
                </a:tc>
                <a:tc>
                  <a:txBody>
                    <a:bodyPr/>
                    <a:lstStyle/>
                    <a:p>
                      <a:pPr marL="173038" marR="0" indent="-17303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800" b="1" dirty="0" smtClean="0">
                          <a:solidFill>
                            <a:srgbClr val="FF0000"/>
                          </a:solidFill>
                        </a:rPr>
                        <a:t>Certainty /</a:t>
                      </a:r>
                      <a:r>
                        <a:rPr lang="en-AU" sz="1800" b="1" baseline="0" dirty="0" smtClean="0">
                          <a:solidFill>
                            <a:srgbClr val="FF0000"/>
                          </a:solidFill>
                        </a:rPr>
                        <a:t> uncertainty</a:t>
                      </a:r>
                      <a:endParaRPr lang="en-AU" sz="1800" b="1" dirty="0" smtClean="0">
                        <a:solidFill>
                          <a:srgbClr val="FF0000"/>
                        </a:solidFill>
                      </a:endParaRPr>
                    </a:p>
                  </a:txBody>
                  <a:tcPr anchor="ctr"/>
                </a:tc>
              </a:tr>
              <a:tr h="615872">
                <a:tc>
                  <a:txBody>
                    <a:bodyPr/>
                    <a:lstStyle/>
                    <a:p>
                      <a:r>
                        <a:rPr lang="en-AU" sz="1800" b="1" dirty="0" smtClean="0"/>
                        <a:t>Political Tactics</a:t>
                      </a:r>
                      <a:endParaRPr lang="en-AU" sz="1800" b="1" dirty="0"/>
                    </a:p>
                  </a:txBody>
                  <a:tcPr anchor="ctr"/>
                </a:tc>
                <a:tc>
                  <a:txBody>
                    <a:bodyPr/>
                    <a:lstStyle/>
                    <a:p>
                      <a:pPr marL="0" indent="0">
                        <a:buFont typeface="Arial" panose="020B0604020202020204" pitchFamily="34" charset="0"/>
                        <a:buNone/>
                      </a:pPr>
                      <a:endParaRPr lang="en-AU" sz="1800" dirty="0" smtClean="0"/>
                    </a:p>
                  </a:txBody>
                  <a:tcPr anchor="ctr"/>
                </a:tc>
                <a:tc>
                  <a:txBody>
                    <a:bodyPr/>
                    <a:lstStyle/>
                    <a:p>
                      <a:pPr marL="173038" indent="-173038">
                        <a:buFont typeface="Arial" panose="020B0604020202020204" pitchFamily="34" charset="0"/>
                        <a:buChar char="•"/>
                      </a:pPr>
                      <a:r>
                        <a:rPr lang="en-AU" sz="1800" b="1" dirty="0" smtClean="0">
                          <a:solidFill>
                            <a:srgbClr val="FF0000"/>
                          </a:solidFill>
                        </a:rPr>
                        <a:t>Scarcity</a:t>
                      </a:r>
                    </a:p>
                  </a:txBody>
                  <a:tcPr anchor="ctr"/>
                </a:tc>
                <a:tc>
                  <a:txBody>
                    <a:bodyPr/>
                    <a:lstStyle/>
                    <a:p>
                      <a:pPr marL="173038" indent="-173038">
                        <a:buFont typeface="Arial" panose="020B0604020202020204" pitchFamily="34" charset="0"/>
                        <a:buChar char="•"/>
                      </a:pPr>
                      <a:endParaRPr lang="en-AU" sz="1800" b="1" dirty="0" smtClean="0">
                        <a:solidFill>
                          <a:srgbClr val="FF0000"/>
                        </a:solidFill>
                      </a:endParaRPr>
                    </a:p>
                  </a:txBody>
                  <a:tcPr anchor="ctr"/>
                </a:tc>
              </a:tr>
              <a:tr h="487315">
                <a:tc rowSpan="7">
                  <a:txBody>
                    <a:bodyPr/>
                    <a:lstStyle/>
                    <a:p>
                      <a:r>
                        <a:rPr lang="en-AU" sz="1800" b="1" dirty="0" smtClean="0"/>
                        <a:t>Proactive Tactics</a:t>
                      </a:r>
                      <a:endParaRPr lang="en-AU" sz="1800" b="1" dirty="0"/>
                    </a:p>
                  </a:txBody>
                  <a:tcPr anchor="ctr"/>
                </a:tc>
                <a:tc>
                  <a:txBody>
                    <a:bodyPr/>
                    <a:lstStyle/>
                    <a:p>
                      <a:pPr marL="173038" indent="-173038">
                        <a:buFont typeface="Arial" panose="020B0604020202020204" pitchFamily="34" charset="0"/>
                        <a:buChar char="•"/>
                      </a:pPr>
                      <a:r>
                        <a:rPr lang="en-AU" sz="1800" b="1" kern="1200" dirty="0" smtClean="0">
                          <a:solidFill>
                            <a:srgbClr val="FF0000"/>
                          </a:solidFill>
                          <a:latin typeface="+mn-lt"/>
                          <a:ea typeface="+mn-ea"/>
                          <a:cs typeface="+mn-cs"/>
                        </a:rPr>
                        <a:t>Rational</a:t>
                      </a:r>
                      <a:r>
                        <a:rPr lang="en-AU" sz="1800" b="1" dirty="0" smtClean="0">
                          <a:solidFill>
                            <a:srgbClr val="FF0000"/>
                          </a:solidFill>
                        </a:rPr>
                        <a:t> persuasion</a:t>
                      </a:r>
                    </a:p>
                  </a:txBody>
                  <a:tcPr anchor="ctr"/>
                </a:tc>
                <a:tc>
                  <a:txBody>
                    <a:bodyPr/>
                    <a:lstStyle/>
                    <a:p>
                      <a:pPr marL="0" indent="0">
                        <a:buFont typeface="Arial" panose="020B0604020202020204" pitchFamily="34" charset="0"/>
                        <a:buNone/>
                      </a:pPr>
                      <a:endParaRPr lang="en-AU" sz="1800" dirty="0" smtClean="0"/>
                    </a:p>
                  </a:txBody>
                  <a:tcPr anchor="ctr"/>
                </a:tc>
                <a:tc>
                  <a:txBody>
                    <a:bodyPr/>
                    <a:lstStyle/>
                    <a:p>
                      <a:pPr marL="173038" indent="-173038">
                        <a:buFont typeface="Arial" panose="020B0604020202020204" pitchFamily="34" charset="0"/>
                        <a:buChar char="•"/>
                      </a:pPr>
                      <a:r>
                        <a:rPr lang="en-AU" sz="1800" b="1" dirty="0" err="1" smtClean="0">
                          <a:solidFill>
                            <a:srgbClr val="FF0000"/>
                          </a:solidFill>
                        </a:rPr>
                        <a:t>Mentalisation</a:t>
                      </a:r>
                      <a:endParaRPr lang="en-AU" sz="1800" b="1" dirty="0" smtClean="0">
                        <a:solidFill>
                          <a:srgbClr val="FF0000"/>
                        </a:solidFill>
                      </a:endParaRPr>
                    </a:p>
                  </a:txBody>
                  <a:tcPr anchor="ctr"/>
                </a:tc>
              </a:tr>
              <a:tr h="487315">
                <a:tc vMerge="1">
                  <a:txBody>
                    <a:bodyPr/>
                    <a:lstStyle/>
                    <a:p>
                      <a:endParaRPr lang="en-AU"/>
                    </a:p>
                  </a:txBody>
                  <a:tcPr/>
                </a:tc>
                <a:tc>
                  <a:txBody>
                    <a:bodyPr/>
                    <a:lstStyle/>
                    <a:p>
                      <a:pPr marL="173038" indent="-173038">
                        <a:buFont typeface="Arial" panose="020B0604020202020204" pitchFamily="34" charset="0"/>
                        <a:buChar char="•"/>
                      </a:pPr>
                      <a:r>
                        <a:rPr lang="en-AU" sz="1800" dirty="0" smtClean="0"/>
                        <a:t>Exchange</a:t>
                      </a:r>
                      <a:endParaRPr lang="en-AU" sz="1800" dirty="0"/>
                    </a:p>
                  </a:txBody>
                  <a:tcPr anchor="ctr"/>
                </a:tc>
                <a:tc>
                  <a:txBody>
                    <a:bodyPr/>
                    <a:lstStyle/>
                    <a:p>
                      <a:pPr marL="173038" indent="-173038">
                        <a:buFont typeface="Arial" panose="020B0604020202020204" pitchFamily="34" charset="0"/>
                        <a:buChar char="•"/>
                      </a:pPr>
                      <a:r>
                        <a:rPr lang="en-AU" sz="1800" b="1" dirty="0" smtClean="0">
                          <a:solidFill>
                            <a:srgbClr val="FF0000"/>
                          </a:solidFill>
                        </a:rPr>
                        <a:t>Reciprocation</a:t>
                      </a:r>
                      <a:endParaRPr lang="en-AU" sz="1800" b="1" dirty="0">
                        <a:solidFill>
                          <a:srgbClr val="FF0000"/>
                        </a:solidFill>
                      </a:endParaRPr>
                    </a:p>
                  </a:txBody>
                  <a:tcPr anchor="ctr"/>
                </a:tc>
                <a:tc>
                  <a:txBody>
                    <a:bodyPr/>
                    <a:lstStyle/>
                    <a:p>
                      <a:pPr marL="173038" indent="-173038">
                        <a:buFont typeface="Arial" panose="020B0604020202020204" pitchFamily="34" charset="0"/>
                        <a:buChar char="•"/>
                      </a:pPr>
                      <a:endParaRPr lang="en-AU" sz="1800" b="1" dirty="0">
                        <a:solidFill>
                          <a:srgbClr val="FF0000"/>
                        </a:solidFill>
                      </a:endParaRPr>
                    </a:p>
                  </a:txBody>
                  <a:tcPr anchor="ctr"/>
                </a:tc>
              </a:tr>
              <a:tr h="487315">
                <a:tc vMerge="1">
                  <a:txBody>
                    <a:bodyPr/>
                    <a:lstStyle/>
                    <a:p>
                      <a:endParaRPr lang="en-AU"/>
                    </a:p>
                  </a:txBody>
                  <a:tcPr/>
                </a:tc>
                <a:tc>
                  <a:txBody>
                    <a:bodyPr/>
                    <a:lstStyle/>
                    <a:p>
                      <a:pPr marL="173038" indent="-173038">
                        <a:buFont typeface="Arial" panose="020B0604020202020204" pitchFamily="34" charset="0"/>
                        <a:buChar char="•"/>
                      </a:pPr>
                      <a:r>
                        <a:rPr lang="en-AU" sz="1800" dirty="0" smtClean="0"/>
                        <a:t>Coalition tactics</a:t>
                      </a:r>
                      <a:endParaRPr lang="en-AU" sz="1800" dirty="0"/>
                    </a:p>
                  </a:txBody>
                  <a:tcPr anchor="ctr"/>
                </a:tc>
                <a:tc>
                  <a:txBody>
                    <a:bodyPr/>
                    <a:lstStyle/>
                    <a:p>
                      <a:pPr marL="173038" indent="-173038">
                        <a:buFont typeface="Arial" panose="020B0604020202020204" pitchFamily="34" charset="0"/>
                        <a:buChar char="•"/>
                      </a:pPr>
                      <a:r>
                        <a:rPr lang="en-AU" sz="1800" b="1" dirty="0" smtClean="0">
                          <a:solidFill>
                            <a:srgbClr val="FF0000"/>
                          </a:solidFill>
                        </a:rPr>
                        <a:t>Social proof</a:t>
                      </a:r>
                      <a:endParaRPr lang="en-AU" sz="1800" b="1" dirty="0">
                        <a:solidFill>
                          <a:srgbClr val="FF0000"/>
                        </a:solidFill>
                      </a:endParaRPr>
                    </a:p>
                  </a:txBody>
                  <a:tcPr anchor="ctr"/>
                </a:tc>
                <a:tc>
                  <a:txBody>
                    <a:bodyPr/>
                    <a:lstStyle/>
                    <a:p>
                      <a:pPr marL="173038" indent="-173038">
                        <a:buFont typeface="Arial" panose="020B0604020202020204" pitchFamily="34" charset="0"/>
                        <a:buChar char="•"/>
                      </a:pPr>
                      <a:endParaRPr lang="en-AU" sz="1800" b="1" dirty="0">
                        <a:solidFill>
                          <a:srgbClr val="FF0000"/>
                        </a:solidFill>
                      </a:endParaRPr>
                    </a:p>
                  </a:txBody>
                  <a:tcPr anchor="ctr"/>
                </a:tc>
              </a:tr>
              <a:tr h="615872">
                <a:tc vMerge="1">
                  <a:txBody>
                    <a:bodyPr/>
                    <a:lstStyle/>
                    <a:p>
                      <a:endParaRPr lang="en-AU"/>
                    </a:p>
                  </a:txBody>
                  <a:tcPr/>
                </a:tc>
                <a:tc>
                  <a:txBody>
                    <a:bodyPr/>
                    <a:lstStyle/>
                    <a:p>
                      <a:pPr marL="173038" indent="-173038">
                        <a:buFont typeface="Arial" panose="020B0604020202020204" pitchFamily="34" charset="0"/>
                        <a:buChar char="•"/>
                      </a:pPr>
                      <a:r>
                        <a:rPr lang="en-AU" sz="1800" dirty="0" smtClean="0"/>
                        <a:t>Inspirational appeals</a:t>
                      </a:r>
                      <a:endParaRPr lang="en-AU" sz="1800" dirty="0"/>
                    </a:p>
                  </a:txBody>
                  <a:tcPr anchor="ctr"/>
                </a:tc>
                <a:tc>
                  <a:txBody>
                    <a:bodyPr/>
                    <a:lstStyle/>
                    <a:p>
                      <a:pPr marL="173038" indent="-173038">
                        <a:buFont typeface="Arial" panose="020B0604020202020204" pitchFamily="34" charset="0"/>
                        <a:buChar char="•"/>
                      </a:pPr>
                      <a:r>
                        <a:rPr lang="en-AU" sz="1800" b="1" dirty="0" smtClean="0">
                          <a:solidFill>
                            <a:srgbClr val="FF0000"/>
                          </a:solidFill>
                        </a:rPr>
                        <a:t>Commitment</a:t>
                      </a:r>
                      <a:r>
                        <a:rPr lang="en-AU" sz="1800" b="1" baseline="0" dirty="0" smtClean="0">
                          <a:solidFill>
                            <a:srgbClr val="FF0000"/>
                          </a:solidFill>
                        </a:rPr>
                        <a:t> / consistency</a:t>
                      </a:r>
                      <a:endParaRPr lang="en-AU" sz="1800" b="1" dirty="0">
                        <a:solidFill>
                          <a:srgbClr val="FF0000"/>
                        </a:solidFill>
                      </a:endParaRPr>
                    </a:p>
                  </a:txBody>
                  <a:tcPr anchor="ctr"/>
                </a:tc>
                <a:tc>
                  <a:txBody>
                    <a:bodyPr/>
                    <a:lstStyle/>
                    <a:p>
                      <a:pPr marL="173038" indent="-173038">
                        <a:buFont typeface="Arial" panose="020B0604020202020204" pitchFamily="34" charset="0"/>
                        <a:buChar char="•"/>
                      </a:pPr>
                      <a:endParaRPr lang="en-AU" sz="1800" b="1" dirty="0">
                        <a:solidFill>
                          <a:srgbClr val="FF0000"/>
                        </a:solidFill>
                      </a:endParaRPr>
                    </a:p>
                  </a:txBody>
                  <a:tcPr anchor="ctr"/>
                </a:tc>
              </a:tr>
              <a:tr h="487315">
                <a:tc vMerge="1">
                  <a:txBody>
                    <a:bodyPr/>
                    <a:lstStyle/>
                    <a:p>
                      <a:endParaRPr lang="en-AU"/>
                    </a:p>
                  </a:txBody>
                  <a:tcPr/>
                </a:tc>
                <a:tc>
                  <a:txBody>
                    <a:bodyPr/>
                    <a:lstStyle/>
                    <a:p>
                      <a:pPr marL="173038" indent="-173038">
                        <a:buFont typeface="Arial" panose="020B0604020202020204" pitchFamily="34" charset="0"/>
                        <a:buChar char="•"/>
                      </a:pPr>
                      <a:r>
                        <a:rPr lang="en-AU" sz="1800" b="1" dirty="0" smtClean="0">
                          <a:solidFill>
                            <a:srgbClr val="FF0000"/>
                          </a:solidFill>
                        </a:rPr>
                        <a:t>Consultation</a:t>
                      </a:r>
                      <a:endParaRPr lang="en-AU" sz="1800" b="1" dirty="0">
                        <a:solidFill>
                          <a:srgbClr val="FF0000"/>
                        </a:solidFill>
                      </a:endParaRPr>
                    </a:p>
                  </a:txBody>
                  <a:tcPr anchor="ctr"/>
                </a:tc>
                <a:tc>
                  <a:txBody>
                    <a:bodyPr/>
                    <a:lstStyle/>
                    <a:p>
                      <a:pPr marL="173038" indent="-173038">
                        <a:buFont typeface="Arial" panose="020B0604020202020204" pitchFamily="34" charset="0"/>
                        <a:buChar char="•"/>
                      </a:pPr>
                      <a:endParaRPr lang="en-AU" sz="1800" dirty="0"/>
                    </a:p>
                  </a:txBody>
                  <a:tcPr anchor="ctr"/>
                </a:tc>
                <a:tc>
                  <a:txBody>
                    <a:bodyPr/>
                    <a:lstStyle/>
                    <a:p>
                      <a:pPr marL="173038" indent="-173038">
                        <a:buFont typeface="Arial" panose="020B0604020202020204" pitchFamily="34" charset="0"/>
                        <a:buChar char="•"/>
                      </a:pPr>
                      <a:endParaRPr lang="en-AU" sz="1800" dirty="0"/>
                    </a:p>
                  </a:txBody>
                  <a:tcPr anchor="ctr"/>
                </a:tc>
              </a:tr>
              <a:tr h="615872">
                <a:tc vMerge="1">
                  <a:txBody>
                    <a:bodyPr/>
                    <a:lstStyle/>
                    <a:p>
                      <a:endParaRPr lang="en-AU"/>
                    </a:p>
                  </a:txBody>
                  <a:tcPr/>
                </a:tc>
                <a:tc>
                  <a:txBody>
                    <a:bodyPr/>
                    <a:lstStyle/>
                    <a:p>
                      <a:pPr marL="173038" indent="-173038">
                        <a:buFont typeface="Arial" panose="020B0604020202020204" pitchFamily="34" charset="0"/>
                        <a:buChar char="•"/>
                      </a:pPr>
                      <a:r>
                        <a:rPr lang="en-AU" sz="1800" dirty="0" smtClean="0"/>
                        <a:t>Legitimating tactics</a:t>
                      </a:r>
                      <a:endParaRPr lang="en-AU" sz="1800" dirty="0"/>
                    </a:p>
                  </a:txBody>
                  <a:tcPr anchor="ctr"/>
                </a:tc>
                <a:tc>
                  <a:txBody>
                    <a:bodyPr/>
                    <a:lstStyle/>
                    <a:p>
                      <a:pPr marL="173038" indent="-173038">
                        <a:buFont typeface="Arial" panose="020B0604020202020204" pitchFamily="34" charset="0"/>
                        <a:buChar char="•"/>
                      </a:pPr>
                      <a:r>
                        <a:rPr lang="en-AU" sz="1800" b="1" dirty="0" smtClean="0">
                          <a:solidFill>
                            <a:srgbClr val="FF0000"/>
                          </a:solidFill>
                        </a:rPr>
                        <a:t>Authority</a:t>
                      </a:r>
                      <a:endParaRPr lang="en-AU" sz="1800" b="1" dirty="0">
                        <a:solidFill>
                          <a:srgbClr val="FF0000"/>
                        </a:solidFill>
                      </a:endParaRPr>
                    </a:p>
                  </a:txBody>
                  <a:tcPr anchor="ctr"/>
                </a:tc>
                <a:tc>
                  <a:txBody>
                    <a:bodyPr/>
                    <a:lstStyle/>
                    <a:p>
                      <a:pPr marL="173038" indent="-173038">
                        <a:buFont typeface="Arial" panose="020B0604020202020204" pitchFamily="34" charset="0"/>
                        <a:buChar char="•"/>
                      </a:pPr>
                      <a:r>
                        <a:rPr lang="en-AU" sz="1800" b="1" dirty="0" smtClean="0">
                          <a:solidFill>
                            <a:srgbClr val="FF0000"/>
                          </a:solidFill>
                        </a:rPr>
                        <a:t>Certainty /</a:t>
                      </a:r>
                      <a:r>
                        <a:rPr lang="en-AU" sz="1800" b="1" baseline="0" dirty="0" smtClean="0">
                          <a:solidFill>
                            <a:srgbClr val="FF0000"/>
                          </a:solidFill>
                        </a:rPr>
                        <a:t> uncertainty</a:t>
                      </a:r>
                      <a:endParaRPr lang="en-AU" sz="1800" b="1" dirty="0">
                        <a:solidFill>
                          <a:srgbClr val="FF0000"/>
                        </a:solidFill>
                      </a:endParaRPr>
                    </a:p>
                  </a:txBody>
                  <a:tcPr anchor="ctr"/>
                </a:tc>
              </a:tr>
              <a:tr h="487315">
                <a:tc vMerge="1">
                  <a:txBody>
                    <a:bodyPr/>
                    <a:lstStyle/>
                    <a:p>
                      <a:endParaRPr lang="en-AU" b="1" dirty="0"/>
                    </a:p>
                  </a:txBody>
                  <a:tcPr anchor="ctr"/>
                </a:tc>
                <a:tc>
                  <a:txBody>
                    <a:bodyPr/>
                    <a:lstStyle/>
                    <a:p>
                      <a:pPr marL="173038" indent="-173038">
                        <a:buFont typeface="Arial" panose="020B0604020202020204" pitchFamily="34" charset="0"/>
                        <a:buChar char="•"/>
                      </a:pPr>
                      <a:r>
                        <a:rPr lang="en-AU" sz="1800" dirty="0" smtClean="0"/>
                        <a:t>Personal</a:t>
                      </a:r>
                      <a:r>
                        <a:rPr lang="en-AU" sz="1800" baseline="0" dirty="0" smtClean="0"/>
                        <a:t> appeals</a:t>
                      </a:r>
                      <a:endParaRPr lang="en-AU" sz="1800" dirty="0"/>
                    </a:p>
                  </a:txBody>
                  <a:tcPr anchor="ctr"/>
                </a:tc>
                <a:tc>
                  <a:txBody>
                    <a:bodyPr/>
                    <a:lstStyle/>
                    <a:p>
                      <a:pPr marL="173038" indent="-173038">
                        <a:buFont typeface="Arial" panose="020B0604020202020204" pitchFamily="34" charset="0"/>
                        <a:buChar char="•"/>
                      </a:pPr>
                      <a:r>
                        <a:rPr lang="en-AU" sz="1800" b="1" dirty="0" smtClean="0">
                          <a:solidFill>
                            <a:srgbClr val="FF0000"/>
                          </a:solidFill>
                        </a:rPr>
                        <a:t>Unity</a:t>
                      </a:r>
                      <a:endParaRPr lang="en-AU" sz="1800" b="1" dirty="0">
                        <a:solidFill>
                          <a:srgbClr val="FF0000"/>
                        </a:solidFill>
                      </a:endParaRPr>
                    </a:p>
                  </a:txBody>
                  <a:tcPr anchor="ctr"/>
                </a:tc>
                <a:tc>
                  <a:txBody>
                    <a:bodyPr/>
                    <a:lstStyle/>
                    <a:p>
                      <a:pPr marL="173038" indent="-173038">
                        <a:buFont typeface="Arial" panose="020B0604020202020204" pitchFamily="34" charset="0"/>
                        <a:buChar char="•"/>
                      </a:pPr>
                      <a:endParaRPr lang="en-AU" sz="1800" b="1" dirty="0">
                        <a:solidFill>
                          <a:srgbClr val="FF0000"/>
                        </a:solidFill>
                      </a:endParaRPr>
                    </a:p>
                  </a:txBody>
                  <a:tcPr anchor="ctr"/>
                </a:tc>
              </a:tr>
            </a:tbl>
          </a:graphicData>
        </a:graphic>
      </p:graphicFrame>
    </p:spTree>
    <p:extLst>
      <p:ext uri="{BB962C8B-B14F-4D97-AF65-F5344CB8AC3E}">
        <p14:creationId xmlns:p14="http://schemas.microsoft.com/office/powerpoint/2010/main" val="12567222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04664"/>
            <a:ext cx="8229600" cy="922114"/>
          </a:xfrm>
        </p:spPr>
        <p:txBody>
          <a:bodyPr/>
          <a:lstStyle/>
          <a:p>
            <a:r>
              <a:rPr lang="en-AU" dirty="0" smtClean="0"/>
              <a:t>Exemplification</a:t>
            </a:r>
            <a:endParaRPr lang="en-AU" dirty="0"/>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7840" y="1412776"/>
            <a:ext cx="6668320" cy="49685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472072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94122"/>
          </a:xfrm>
        </p:spPr>
        <p:txBody>
          <a:bodyPr/>
          <a:lstStyle/>
          <a:p>
            <a:r>
              <a:rPr lang="en-AU" dirty="0" smtClean="0"/>
              <a:t>Liking</a:t>
            </a:r>
            <a:endParaRPr lang="en-AU" dirty="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67662" y="1340768"/>
            <a:ext cx="2640242" cy="36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60010" y="1340768"/>
            <a:ext cx="2552350" cy="36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611560" y="5401379"/>
            <a:ext cx="7992888" cy="907941"/>
          </a:xfrm>
          <a:prstGeom prst="rect">
            <a:avLst/>
          </a:prstGeom>
          <a:noFill/>
        </p:spPr>
        <p:txBody>
          <a:bodyPr wrap="square" rtlCol="0">
            <a:spAutoFit/>
          </a:bodyPr>
          <a:lstStyle/>
          <a:p>
            <a:r>
              <a:rPr lang="en-AU" sz="2800" i="1" dirty="0" smtClean="0"/>
              <a:t>I can live for two months on a good compliment.</a:t>
            </a:r>
          </a:p>
          <a:p>
            <a:pPr>
              <a:spcBef>
                <a:spcPts val="600"/>
              </a:spcBef>
            </a:pPr>
            <a:r>
              <a:rPr lang="en-AU" dirty="0"/>
              <a:t>	</a:t>
            </a:r>
            <a:r>
              <a:rPr lang="en-AU" dirty="0" smtClean="0"/>
              <a:t>						</a:t>
            </a:r>
            <a:r>
              <a:rPr lang="en-AU" sz="2000" dirty="0" smtClean="0"/>
              <a:t>Mark Twain</a:t>
            </a:r>
            <a:endParaRPr lang="en-AU" sz="2000" dirty="0"/>
          </a:p>
        </p:txBody>
      </p:sp>
    </p:spTree>
    <p:extLst>
      <p:ext uri="{BB962C8B-B14F-4D97-AF65-F5344CB8AC3E}">
        <p14:creationId xmlns:p14="http://schemas.microsoft.com/office/powerpoint/2010/main" val="148153015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69976"/>
            <a:ext cx="8229600" cy="1143000"/>
          </a:xfrm>
        </p:spPr>
        <p:txBody>
          <a:bodyPr/>
          <a:lstStyle/>
          <a:p>
            <a:pPr algn="l"/>
            <a:r>
              <a:rPr lang="en-AU" dirty="0" smtClean="0"/>
              <a:t>	Authority</a:t>
            </a:r>
            <a:endParaRPr lang="en-AU"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49222" y="817923"/>
            <a:ext cx="4223178" cy="54193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4054571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94122"/>
          </a:xfrm>
        </p:spPr>
        <p:txBody>
          <a:bodyPr/>
          <a:lstStyle/>
          <a:p>
            <a:r>
              <a:rPr lang="en-AU" dirty="0" smtClean="0"/>
              <a:t>Certainty and uncertainty</a:t>
            </a:r>
            <a:endParaRPr lang="en-AU" dirty="0"/>
          </a:p>
        </p:txBody>
      </p:sp>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9886" y="1628800"/>
            <a:ext cx="6624228" cy="4416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34777021"/>
      </p:ext>
    </p:extLst>
  </p:cSld>
  <p:clrMapOvr>
    <a:masterClrMapping/>
  </p:clrMapOvr>
  <p:timing>
    <p:tnLst>
      <p:par>
        <p:cTn id="1" dur="indefinite" restart="never" nodeType="tmRoot"/>
      </p:par>
    </p:tn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yellow wave</Template>
  <TotalTime>7891</TotalTime>
  <Words>2922</Words>
  <Application>Microsoft Office PowerPoint</Application>
  <PresentationFormat>On-screen Show (4:3)</PresentationFormat>
  <Paragraphs>168</Paragraphs>
  <Slides>23</Slides>
  <Notes>23</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Diseño predeterminado</vt:lpstr>
      <vt:lpstr>Leading from Behind:  The Psychology of Influence</vt:lpstr>
      <vt:lpstr>PowerPoint Presentation</vt:lpstr>
      <vt:lpstr>Power is a tool, influence is a skill; one is a fist, the other a fingertip.         Nancy Gibbs        Journalist</vt:lpstr>
      <vt:lpstr>PowerPoint Presentation</vt:lpstr>
      <vt:lpstr>PowerPoint Presentation</vt:lpstr>
      <vt:lpstr>Exemplification</vt:lpstr>
      <vt:lpstr>Liking</vt:lpstr>
      <vt:lpstr> Authority</vt:lpstr>
      <vt:lpstr>Certainty and uncertainty</vt:lpstr>
      <vt:lpstr>Scarcity</vt:lpstr>
      <vt:lpstr>Rational persuasion</vt:lpstr>
      <vt:lpstr>Mentalisation (Falk et al, 2013) </vt:lpstr>
      <vt:lpstr>Reciprocation</vt:lpstr>
      <vt:lpstr>Social proof</vt:lpstr>
      <vt:lpstr>Commitment and consistency</vt:lpstr>
      <vt:lpstr>Consultation</vt:lpstr>
      <vt:lpstr>Unity</vt:lpstr>
      <vt:lpstr>PowerPoint Presentation</vt:lpstr>
      <vt:lpstr>PowerPoint Presentation</vt:lpstr>
      <vt:lpstr>And now for the answers…</vt:lpstr>
      <vt:lpstr>PowerPoint Presentation</vt:lpstr>
      <vt:lpstr>Ethical considerations</vt:lpstr>
      <vt:lpstr>You don't have to be a 'person of influence' to be influential. In fact, the most influential people in my life are probably not even aware of the things they've taught me.                Scott Adams        Cartoonist</vt:lpstr>
    </vt:vector>
  </TitlesOfParts>
  <Company>The Department Of Education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MCCUDDEN Grania [Statewide Services]</dc:creator>
  <cp:lastModifiedBy>MORPHETT Sarah [Balcatta Primary School]</cp:lastModifiedBy>
  <cp:revision>270</cp:revision>
  <cp:lastPrinted>2017-08-15T00:01:20Z</cp:lastPrinted>
  <dcterms:created xsi:type="dcterms:W3CDTF">2016-12-31T03:48:35Z</dcterms:created>
  <dcterms:modified xsi:type="dcterms:W3CDTF">2017-08-15T00:11:36Z</dcterms:modified>
</cp:coreProperties>
</file>